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panose="020B0604020202020204" charset="0"/>
      <p:regular r:id="rId13"/>
    </p:embeddedFont>
    <p:embeddedFont>
      <p:font typeface="Canva Sans Bold" panose="020B0604020202020204" charset="0"/>
      <p:regular r:id="rId14"/>
    </p:embeddedFont>
    <p:embeddedFont>
      <p:font typeface="Garet" panose="020B0604020202020204" charset="0"/>
      <p:regular r:id="rId15"/>
    </p:embeddedFont>
    <p:embeddedFont>
      <p:font typeface="Garet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1" d="100"/>
          <a:sy n="61" d="100"/>
        </p:scale>
        <p:origin x="78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20.06.2024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Alan Johnson: "I cannot find the sign-up button to begin with."</a:t>
            </a:r>
          </a:p>
          <a:p>
            <a:r>
              <a:rPr lang="en-US"/>
              <a:t>Explanation: Alan’s trouble in finding the sign-up button tells us there's a problem with how clear it is to new users to get started. This was due to incorrect dimensions of the homepage due to which the sign-up button was hidden. The website page dimensions need to be made adaptable and responsive in order to enhance the usability of the website.</a:t>
            </a:r>
          </a:p>
          <a:p>
            <a:endParaRPr lang="en-US"/>
          </a:p>
          <a:p>
            <a:r>
              <a:rPr lang="en-US"/>
              <a:t>Julius Simpson: "Hard to find... I usually go to the bottom of the page to find contact details."</a:t>
            </a:r>
          </a:p>
          <a:p>
            <a:r>
              <a:rPr lang="en-US"/>
              <a:t>Explanation: Julius didn't find the help where he expected it, which can make the site harder to use. It's important to put things where users naturally look for them.</a:t>
            </a:r>
          </a:p>
          <a:p>
            <a:r>
              <a:rPr lang="en-US"/>
              <a:t>This relates to user's mental models, which are the internal and simplified representations of  how the users perceives a process works, and its based on their prior experiences. So we should design our website with user mental models in mind.</a:t>
            </a:r>
          </a:p>
          <a:p>
            <a:endParaRPr lang="en-US"/>
          </a:p>
          <a:p>
            <a:r>
              <a:rPr lang="en-US"/>
              <a:t>Helena Myers: "I think the chatbot area could be a little smaller."</a:t>
            </a:r>
          </a:p>
          <a:p>
            <a:r>
              <a:rPr lang="en-US"/>
              <a:t>Explanation: Helena’s comment suggests that while the chat feature is handy, its design needs tweaking not to overpower the page. Good usability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However, we also received positive feedback.</a:t>
            </a:r>
          </a:p>
          <a:p>
            <a:endParaRPr lang="en-US"/>
          </a:p>
          <a:p>
            <a:r>
              <a:rPr lang="en-US"/>
              <a:t>Sarah Parker: "The pictures look great. It's pretty user-friendly."</a:t>
            </a:r>
          </a:p>
          <a:p>
            <a:r>
              <a:rPr lang="en-US"/>
              <a:t>Explanation: Visceral Reaction. Positive feedback on visuals like pictures and the ease of using the site tells us that the website is enjoyable ,which is great for usability.</a:t>
            </a:r>
          </a:p>
          <a:p>
            <a:endParaRPr lang="en-US"/>
          </a:p>
          <a:p>
            <a:r>
              <a:rPr lang="en-US"/>
              <a:t>John Doe: "I’m able to search for events without having to first create an account."</a:t>
            </a:r>
          </a:p>
          <a:p>
            <a:r>
              <a:rPr lang="en-US"/>
              <a:t>Explanation: This feature John mentions is about accessibility, which is a big plus for usability. Letting users explore without signing up makes the website inviting and easy to get into.</a:t>
            </a:r>
          </a:p>
          <a:p>
            <a:endParaRPr lang="en-US"/>
          </a:p>
          <a:p>
            <a:r>
              <a:rPr lang="en-US"/>
              <a:t>Sarah Parker: "If I was looking for volunteering opportunities in the future, I would definitely use this website."</a:t>
            </a:r>
          </a:p>
          <a:p>
            <a:r>
              <a:rPr lang="en-US"/>
              <a:t>Explanation: Sarah's willingness to return to the website indicates it’s useful and meets her needs, which means the site is doing well in terms of usability. It's easy enough to navigate and find what she's looking for.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hyperlink" Target="https://shefalibisht67.wixsite.com/scrumdogmil"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12897" y="8359164"/>
            <a:ext cx="16428878" cy="0"/>
          </a:xfrm>
          <a:prstGeom prst="line">
            <a:avLst/>
          </a:prstGeom>
          <a:ln w="28575" cap="flat">
            <a:solidFill>
              <a:srgbClr val="202124"/>
            </a:solidFill>
            <a:prstDash val="solid"/>
            <a:headEnd type="none" w="sm" len="sm"/>
            <a:tailEnd type="none" w="sm" len="sm"/>
          </a:ln>
        </p:spPr>
        <p:txBody>
          <a:bodyPr/>
          <a:lstStyle/>
          <a:p>
            <a:endParaRPr lang="en-IN"/>
          </a:p>
        </p:txBody>
      </p:sp>
      <p:sp>
        <p:nvSpPr>
          <p:cNvPr id="3" name="AutoShape 3"/>
          <p:cNvSpPr/>
          <p:nvPr/>
        </p:nvSpPr>
        <p:spPr>
          <a:xfrm>
            <a:off x="1028700" y="1028700"/>
            <a:ext cx="16428878" cy="0"/>
          </a:xfrm>
          <a:prstGeom prst="line">
            <a:avLst/>
          </a:prstGeom>
          <a:ln w="28575" cap="flat">
            <a:solidFill>
              <a:srgbClr val="202124"/>
            </a:solidFill>
            <a:prstDash val="solid"/>
            <a:headEnd type="none" w="sm" len="sm"/>
            <a:tailEnd type="none" w="sm" len="sm"/>
          </a:ln>
        </p:spPr>
        <p:txBody>
          <a:bodyPr/>
          <a:lstStyle/>
          <a:p>
            <a:endParaRPr lang="en-IN"/>
          </a:p>
        </p:txBody>
      </p:sp>
      <p:sp>
        <p:nvSpPr>
          <p:cNvPr id="4" name="Freeform 4"/>
          <p:cNvSpPr/>
          <p:nvPr/>
        </p:nvSpPr>
        <p:spPr>
          <a:xfrm>
            <a:off x="2197937" y="2469236"/>
            <a:ext cx="4052619" cy="4251347"/>
          </a:xfrm>
          <a:custGeom>
            <a:avLst/>
            <a:gdLst/>
            <a:ahLst/>
            <a:cxnLst/>
            <a:rect l="l" t="t" r="r" b="b"/>
            <a:pathLst>
              <a:path w="4052619" h="4251347">
                <a:moveTo>
                  <a:pt x="0" y="0"/>
                </a:moveTo>
                <a:lnTo>
                  <a:pt x="4052619" y="0"/>
                </a:lnTo>
                <a:lnTo>
                  <a:pt x="4052619" y="4251347"/>
                </a:lnTo>
                <a:lnTo>
                  <a:pt x="0" y="4251347"/>
                </a:lnTo>
                <a:lnTo>
                  <a:pt x="0" y="0"/>
                </a:lnTo>
                <a:close/>
              </a:path>
            </a:pathLst>
          </a:custGeom>
          <a:blipFill>
            <a:blip r:embed="rId2"/>
            <a:stretch>
              <a:fillRect l="-12923" t="-18302" r="-159138" b="-17246"/>
            </a:stretch>
          </a:blipFill>
        </p:spPr>
        <p:txBody>
          <a:bodyPr/>
          <a:lstStyle/>
          <a:p>
            <a:endParaRPr lang="en-IN"/>
          </a:p>
        </p:txBody>
      </p:sp>
      <p:sp>
        <p:nvSpPr>
          <p:cNvPr id="5" name="TextBox 5"/>
          <p:cNvSpPr txBox="1"/>
          <p:nvPr/>
        </p:nvSpPr>
        <p:spPr>
          <a:xfrm>
            <a:off x="5659212" y="3310055"/>
            <a:ext cx="11798366" cy="1398164"/>
          </a:xfrm>
          <a:prstGeom prst="rect">
            <a:avLst/>
          </a:prstGeom>
        </p:spPr>
        <p:txBody>
          <a:bodyPr lIns="0" tIns="0" rIns="0" bIns="0" rtlCol="0" anchor="t">
            <a:spAutoFit/>
          </a:bodyPr>
          <a:lstStyle/>
          <a:p>
            <a:pPr algn="ctr">
              <a:lnSpc>
                <a:spcPts val="11009"/>
              </a:lnSpc>
            </a:pPr>
            <a:r>
              <a:rPr lang="en-US" sz="9174">
                <a:solidFill>
                  <a:srgbClr val="202124"/>
                </a:solidFill>
                <a:latin typeface="Garet Bold"/>
              </a:rPr>
              <a:t>Helping Hands</a:t>
            </a:r>
          </a:p>
        </p:txBody>
      </p:sp>
      <p:sp>
        <p:nvSpPr>
          <p:cNvPr id="6" name="TextBox 6"/>
          <p:cNvSpPr txBox="1"/>
          <p:nvPr/>
        </p:nvSpPr>
        <p:spPr>
          <a:xfrm>
            <a:off x="5460934" y="4791733"/>
            <a:ext cx="11798366" cy="887095"/>
          </a:xfrm>
          <a:prstGeom prst="rect">
            <a:avLst/>
          </a:prstGeom>
        </p:spPr>
        <p:txBody>
          <a:bodyPr lIns="0" tIns="0" rIns="0" bIns="0" rtlCol="0" anchor="t">
            <a:spAutoFit/>
          </a:bodyPr>
          <a:lstStyle/>
          <a:p>
            <a:pPr algn="ctr">
              <a:lnSpc>
                <a:spcPts val="7279"/>
              </a:lnSpc>
            </a:pPr>
            <a:r>
              <a:rPr lang="en-US" sz="5199">
                <a:solidFill>
                  <a:srgbClr val="202124"/>
                </a:solidFill>
                <a:latin typeface="Canva Sans Bold"/>
              </a:rPr>
              <a:t>Selfless Service</a:t>
            </a:r>
          </a:p>
        </p:txBody>
      </p:sp>
      <p:sp>
        <p:nvSpPr>
          <p:cNvPr id="7" name="TextBox 7"/>
          <p:cNvSpPr txBox="1"/>
          <p:nvPr/>
        </p:nvSpPr>
        <p:spPr>
          <a:xfrm>
            <a:off x="1904388" y="8502039"/>
            <a:ext cx="4639717" cy="580390"/>
          </a:xfrm>
          <a:prstGeom prst="rect">
            <a:avLst/>
          </a:prstGeom>
        </p:spPr>
        <p:txBody>
          <a:bodyPr lIns="0" tIns="0" rIns="0" bIns="0" rtlCol="0" anchor="t">
            <a:spAutoFit/>
          </a:bodyPr>
          <a:lstStyle/>
          <a:p>
            <a:pPr algn="ctr">
              <a:lnSpc>
                <a:spcPts val="4759"/>
              </a:lnSpc>
            </a:pPr>
            <a:r>
              <a:rPr lang="en-US" sz="3399">
                <a:solidFill>
                  <a:srgbClr val="202124"/>
                </a:solidFill>
                <a:latin typeface="Canva Sans"/>
              </a:rPr>
              <a:t>Scrumdog Millionaires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78760" y="6020676"/>
            <a:ext cx="12530479" cy="804619"/>
            <a:chOff x="0" y="0"/>
            <a:chExt cx="6328941" cy="406400"/>
          </a:xfrm>
        </p:grpSpPr>
        <p:sp>
          <p:nvSpPr>
            <p:cNvPr id="3" name="Freeform 3"/>
            <p:cNvSpPr/>
            <p:nvPr/>
          </p:nvSpPr>
          <p:spPr>
            <a:xfrm>
              <a:off x="0" y="0"/>
              <a:ext cx="6328942" cy="406400"/>
            </a:xfrm>
            <a:custGeom>
              <a:avLst/>
              <a:gdLst/>
              <a:ahLst/>
              <a:cxnLst/>
              <a:rect l="l" t="t" r="r" b="b"/>
              <a:pathLst>
                <a:path w="6328942" h="406400">
                  <a:moveTo>
                    <a:pt x="6125742" y="0"/>
                  </a:moveTo>
                  <a:cubicBezTo>
                    <a:pt x="6237966" y="0"/>
                    <a:pt x="6328942" y="90976"/>
                    <a:pt x="6328942" y="203200"/>
                  </a:cubicBezTo>
                  <a:cubicBezTo>
                    <a:pt x="6328942" y="315424"/>
                    <a:pt x="6237966" y="406400"/>
                    <a:pt x="6125742" y="406400"/>
                  </a:cubicBezTo>
                  <a:lnTo>
                    <a:pt x="203200" y="406400"/>
                  </a:lnTo>
                  <a:cubicBezTo>
                    <a:pt x="90976" y="406400"/>
                    <a:pt x="0" y="315424"/>
                    <a:pt x="0" y="203200"/>
                  </a:cubicBezTo>
                  <a:cubicBezTo>
                    <a:pt x="0" y="90976"/>
                    <a:pt x="90976" y="0"/>
                    <a:pt x="203200" y="0"/>
                  </a:cubicBezTo>
                  <a:close/>
                </a:path>
              </a:pathLst>
            </a:custGeom>
            <a:solidFill>
              <a:srgbClr val="C84869"/>
            </a:solidFill>
          </p:spPr>
          <p:txBody>
            <a:bodyPr/>
            <a:lstStyle/>
            <a:p>
              <a:endParaRPr lang="en-IN"/>
            </a:p>
          </p:txBody>
        </p:sp>
        <p:sp>
          <p:nvSpPr>
            <p:cNvPr id="4" name="TextBox 4"/>
            <p:cNvSpPr txBox="1"/>
            <p:nvPr/>
          </p:nvSpPr>
          <p:spPr>
            <a:xfrm>
              <a:off x="0" y="-28575"/>
              <a:ext cx="6328941" cy="434975"/>
            </a:xfrm>
            <a:prstGeom prst="rect">
              <a:avLst/>
            </a:prstGeom>
          </p:spPr>
          <p:txBody>
            <a:bodyPr lIns="50800" tIns="50800" rIns="50800" bIns="50800" rtlCol="0" anchor="ctr"/>
            <a:lstStyle/>
            <a:p>
              <a:pPr algn="ctr">
                <a:lnSpc>
                  <a:spcPts val="3380"/>
                </a:lnSpc>
              </a:pPr>
              <a:r>
                <a:rPr lang="en-US" sz="2600">
                  <a:solidFill>
                    <a:srgbClr val="FFFFFF"/>
                  </a:solidFill>
                  <a:latin typeface="Garet"/>
                </a:rPr>
                <a:t>Let’s do a demo now</a:t>
              </a:r>
            </a:p>
          </p:txBody>
        </p:sp>
      </p:grpSp>
      <p:sp>
        <p:nvSpPr>
          <p:cNvPr id="5" name="AutoShape 5"/>
          <p:cNvSpPr/>
          <p:nvPr/>
        </p:nvSpPr>
        <p:spPr>
          <a:xfrm>
            <a:off x="1012897" y="8359164"/>
            <a:ext cx="16428878" cy="0"/>
          </a:xfrm>
          <a:prstGeom prst="line">
            <a:avLst/>
          </a:prstGeom>
          <a:ln w="28575" cap="flat">
            <a:solidFill>
              <a:srgbClr val="202124"/>
            </a:solidFill>
            <a:prstDash val="solid"/>
            <a:headEnd type="none" w="sm" len="sm"/>
            <a:tailEnd type="none" w="sm" len="sm"/>
          </a:ln>
        </p:spPr>
        <p:txBody>
          <a:bodyPr/>
          <a:lstStyle/>
          <a:p>
            <a:endParaRPr lang="en-IN"/>
          </a:p>
        </p:txBody>
      </p:sp>
      <p:sp>
        <p:nvSpPr>
          <p:cNvPr id="6" name="AutoShape 6"/>
          <p:cNvSpPr/>
          <p:nvPr/>
        </p:nvSpPr>
        <p:spPr>
          <a:xfrm>
            <a:off x="1028700" y="1028700"/>
            <a:ext cx="16428878" cy="0"/>
          </a:xfrm>
          <a:prstGeom prst="line">
            <a:avLst/>
          </a:prstGeom>
          <a:ln w="28575" cap="flat">
            <a:solidFill>
              <a:srgbClr val="202124"/>
            </a:solidFill>
            <a:prstDash val="solid"/>
            <a:headEnd type="none" w="sm" len="sm"/>
            <a:tailEnd type="none" w="sm" len="sm"/>
          </a:ln>
        </p:spPr>
        <p:txBody>
          <a:bodyPr/>
          <a:lstStyle/>
          <a:p>
            <a:endParaRPr lang="en-IN"/>
          </a:p>
        </p:txBody>
      </p:sp>
      <p:sp>
        <p:nvSpPr>
          <p:cNvPr id="7" name="TextBox 7"/>
          <p:cNvSpPr txBox="1"/>
          <p:nvPr/>
        </p:nvSpPr>
        <p:spPr>
          <a:xfrm>
            <a:off x="1152037" y="2636533"/>
            <a:ext cx="15983925" cy="3038475"/>
          </a:xfrm>
          <a:prstGeom prst="rect">
            <a:avLst/>
          </a:prstGeom>
        </p:spPr>
        <p:txBody>
          <a:bodyPr lIns="0" tIns="0" rIns="0" bIns="0" rtlCol="0" anchor="t">
            <a:spAutoFit/>
          </a:bodyPr>
          <a:lstStyle/>
          <a:p>
            <a:pPr algn="ctr">
              <a:lnSpc>
                <a:spcPts val="24000"/>
              </a:lnSpc>
            </a:pPr>
            <a:r>
              <a:rPr lang="en-US" sz="20000">
                <a:solidFill>
                  <a:srgbClr val="202124"/>
                </a:solidFill>
                <a:latin typeface="Garet Bold"/>
              </a:rPr>
              <a:t>Thank You</a:t>
            </a:r>
          </a:p>
        </p:txBody>
      </p:sp>
      <p:sp>
        <p:nvSpPr>
          <p:cNvPr id="8" name="TextBox 8"/>
          <p:cNvSpPr txBox="1"/>
          <p:nvPr/>
        </p:nvSpPr>
        <p:spPr>
          <a:xfrm>
            <a:off x="1362797" y="8677910"/>
            <a:ext cx="3031927" cy="580390"/>
          </a:xfrm>
          <a:prstGeom prst="rect">
            <a:avLst/>
          </a:prstGeom>
        </p:spPr>
        <p:txBody>
          <a:bodyPr lIns="0" tIns="0" rIns="0" bIns="0" rtlCol="0" anchor="t">
            <a:spAutoFit/>
          </a:bodyPr>
          <a:lstStyle/>
          <a:p>
            <a:pPr algn="ctr">
              <a:lnSpc>
                <a:spcPts val="4759"/>
              </a:lnSpc>
            </a:pPr>
            <a:r>
              <a:rPr lang="en-US" sz="3399" u="sng">
                <a:solidFill>
                  <a:srgbClr val="202124"/>
                </a:solidFill>
                <a:latin typeface="Canva Sans"/>
                <a:hlinkClick r:id="rId2" tooltip="https://shefalibisht67.wixsite.com/scrumdogmil"/>
              </a:rPr>
              <a:t>Helping Hands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93839" y="3805616"/>
            <a:ext cx="2692594" cy="2692594"/>
            <a:chOff x="0" y="0"/>
            <a:chExt cx="6350000" cy="6350000"/>
          </a:xfrm>
        </p:grpSpPr>
        <p:sp>
          <p:nvSpPr>
            <p:cNvPr id="3" name="Freeform 3"/>
            <p:cNvSpPr/>
            <p:nvPr/>
          </p:nvSpPr>
          <p:spPr>
            <a:xfrm rot="-60000">
              <a:off x="-35091" y="-35091"/>
              <a:ext cx="6420181" cy="6420181"/>
            </a:xfrm>
            <a:custGeom>
              <a:avLst/>
              <a:gdLst/>
              <a:ahLst/>
              <a:cxnLst/>
              <a:rect l="l" t="t" r="r" b="b"/>
              <a:pathLst>
                <a:path w="6420181" h="6420181">
                  <a:moveTo>
                    <a:pt x="3789583" y="6395690"/>
                  </a:moveTo>
                  <a:lnTo>
                    <a:pt x="2519776" y="6373525"/>
                  </a:lnTo>
                  <a:cubicBezTo>
                    <a:pt x="1116640" y="6349033"/>
                    <a:pt x="0" y="5192719"/>
                    <a:pt x="24492" y="3789583"/>
                  </a:cubicBezTo>
                  <a:lnTo>
                    <a:pt x="46657" y="2519776"/>
                  </a:lnTo>
                  <a:cubicBezTo>
                    <a:pt x="71149" y="1116640"/>
                    <a:pt x="1227463" y="0"/>
                    <a:pt x="2630599" y="24492"/>
                  </a:cubicBezTo>
                  <a:lnTo>
                    <a:pt x="3900406" y="46657"/>
                  </a:lnTo>
                  <a:cubicBezTo>
                    <a:pt x="5303542" y="71149"/>
                    <a:pt x="6420182" y="1227463"/>
                    <a:pt x="6395690" y="2630599"/>
                  </a:cubicBezTo>
                  <a:lnTo>
                    <a:pt x="6373525" y="3900406"/>
                  </a:lnTo>
                  <a:cubicBezTo>
                    <a:pt x="6349033" y="5303542"/>
                    <a:pt x="5192719" y="6420182"/>
                    <a:pt x="3789583" y="6395690"/>
                  </a:cubicBezTo>
                  <a:close/>
                </a:path>
              </a:pathLst>
            </a:custGeom>
            <a:blipFill>
              <a:blip r:embed="rId2"/>
              <a:stretch>
                <a:fillRect l="-5217" t="-3707" r="-3028" b="-58762"/>
              </a:stretch>
            </a:blipFill>
          </p:spPr>
          <p:txBody>
            <a:bodyPr/>
            <a:lstStyle/>
            <a:p>
              <a:endParaRPr lang="en-IN"/>
            </a:p>
          </p:txBody>
        </p:sp>
      </p:grpSp>
      <p:grpSp>
        <p:nvGrpSpPr>
          <p:cNvPr id="4" name="Group 4"/>
          <p:cNvGrpSpPr/>
          <p:nvPr/>
        </p:nvGrpSpPr>
        <p:grpSpPr>
          <a:xfrm>
            <a:off x="4846818" y="3805616"/>
            <a:ext cx="2692594" cy="2692594"/>
            <a:chOff x="0" y="0"/>
            <a:chExt cx="6350000" cy="6350000"/>
          </a:xfrm>
        </p:grpSpPr>
        <p:sp>
          <p:nvSpPr>
            <p:cNvPr id="5" name="Freeform 5"/>
            <p:cNvSpPr/>
            <p:nvPr/>
          </p:nvSpPr>
          <p:spPr>
            <a:xfrm rot="115374">
              <a:off x="-66608" y="-66608"/>
              <a:ext cx="6483217" cy="6483217"/>
            </a:xfrm>
            <a:custGeom>
              <a:avLst/>
              <a:gdLst/>
              <a:ahLst/>
              <a:cxnLst/>
              <a:rect l="l" t="t" r="r" b="b"/>
              <a:pathLst>
                <a:path w="6483217" h="6483217">
                  <a:moveTo>
                    <a:pt x="3982787" y="6393513"/>
                  </a:moveTo>
                  <a:lnTo>
                    <a:pt x="2713502" y="6436127"/>
                  </a:lnTo>
                  <a:cubicBezTo>
                    <a:pt x="1310942" y="6483216"/>
                    <a:pt x="136792" y="5385346"/>
                    <a:pt x="89703" y="3982787"/>
                  </a:cubicBezTo>
                  <a:lnTo>
                    <a:pt x="47089" y="2713502"/>
                  </a:lnTo>
                  <a:cubicBezTo>
                    <a:pt x="0" y="1310942"/>
                    <a:pt x="1097870" y="136792"/>
                    <a:pt x="2500429" y="89703"/>
                  </a:cubicBezTo>
                  <a:lnTo>
                    <a:pt x="3769714" y="47089"/>
                  </a:lnTo>
                  <a:cubicBezTo>
                    <a:pt x="5172274" y="0"/>
                    <a:pt x="6346424" y="1097870"/>
                    <a:pt x="6393513" y="2500429"/>
                  </a:cubicBezTo>
                  <a:lnTo>
                    <a:pt x="6436127" y="3769714"/>
                  </a:lnTo>
                  <a:cubicBezTo>
                    <a:pt x="6483216" y="5172274"/>
                    <a:pt x="5385346" y="6346424"/>
                    <a:pt x="3982787" y="6393513"/>
                  </a:cubicBezTo>
                  <a:close/>
                </a:path>
              </a:pathLst>
            </a:custGeom>
            <a:blipFill>
              <a:blip r:embed="rId3"/>
              <a:stretch>
                <a:fillRect l="-20039" t="-36499" r="-17604" b="-9475"/>
              </a:stretch>
            </a:blipFill>
          </p:spPr>
          <p:txBody>
            <a:bodyPr/>
            <a:lstStyle/>
            <a:p>
              <a:endParaRPr lang="en-IN"/>
            </a:p>
          </p:txBody>
        </p:sp>
      </p:grpSp>
      <p:grpSp>
        <p:nvGrpSpPr>
          <p:cNvPr id="6" name="Group 6"/>
          <p:cNvGrpSpPr/>
          <p:nvPr/>
        </p:nvGrpSpPr>
        <p:grpSpPr>
          <a:xfrm>
            <a:off x="11361613" y="3805616"/>
            <a:ext cx="2692594" cy="2692594"/>
            <a:chOff x="0" y="0"/>
            <a:chExt cx="6350000" cy="6350000"/>
          </a:xfrm>
        </p:grpSpPr>
        <p:sp>
          <p:nvSpPr>
            <p:cNvPr id="7" name="Freeform 7"/>
            <p:cNvSpPr/>
            <p:nvPr/>
          </p:nvSpPr>
          <p:spPr>
            <a:xfrm>
              <a:off x="0" y="0"/>
              <a:ext cx="6350000" cy="6350000"/>
            </a:xfrm>
            <a:custGeom>
              <a:avLst/>
              <a:gdLst/>
              <a:ahLst/>
              <a:cxnLst/>
              <a:rect l="l" t="t" r="r" b="b"/>
              <a:pathLst>
                <a:path w="6350000" h="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4"/>
              <a:stretch>
                <a:fillRect t="-11355" b="-38644"/>
              </a:stretch>
            </a:blipFill>
          </p:spPr>
          <p:txBody>
            <a:bodyPr/>
            <a:lstStyle/>
            <a:p>
              <a:endParaRPr lang="en-IN"/>
            </a:p>
          </p:txBody>
        </p:sp>
      </p:grpSp>
      <p:grpSp>
        <p:nvGrpSpPr>
          <p:cNvPr id="8" name="Group 8"/>
          <p:cNvGrpSpPr/>
          <p:nvPr/>
        </p:nvGrpSpPr>
        <p:grpSpPr>
          <a:xfrm>
            <a:off x="8104215" y="3805616"/>
            <a:ext cx="2692594" cy="2692594"/>
            <a:chOff x="0" y="0"/>
            <a:chExt cx="6350000" cy="6350000"/>
          </a:xfrm>
        </p:grpSpPr>
        <p:sp>
          <p:nvSpPr>
            <p:cNvPr id="9" name="Freeform 9"/>
            <p:cNvSpPr/>
            <p:nvPr/>
          </p:nvSpPr>
          <p:spPr>
            <a:xfrm>
              <a:off x="0" y="0"/>
              <a:ext cx="6350000" cy="6350000"/>
            </a:xfrm>
            <a:custGeom>
              <a:avLst/>
              <a:gdLst/>
              <a:ahLst/>
              <a:cxnLst/>
              <a:rect l="l" t="t" r="r" b="b"/>
              <a:pathLst>
                <a:path w="6350000" h="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5"/>
              <a:stretch>
                <a:fillRect l="-29955" r="-36994" b="-82808"/>
              </a:stretch>
            </a:blipFill>
          </p:spPr>
          <p:txBody>
            <a:bodyPr/>
            <a:lstStyle/>
            <a:p>
              <a:endParaRPr lang="en-IN"/>
            </a:p>
          </p:txBody>
        </p:sp>
      </p:grpSp>
      <p:sp>
        <p:nvSpPr>
          <p:cNvPr id="10" name="AutoShape 10"/>
          <p:cNvSpPr/>
          <p:nvPr/>
        </p:nvSpPr>
        <p:spPr>
          <a:xfrm>
            <a:off x="1028700" y="6870514"/>
            <a:ext cx="16119158" cy="0"/>
          </a:xfrm>
          <a:prstGeom prst="line">
            <a:avLst/>
          </a:prstGeom>
          <a:ln w="28575" cap="flat">
            <a:solidFill>
              <a:srgbClr val="202124"/>
            </a:solidFill>
            <a:prstDash val="solid"/>
            <a:headEnd type="none" w="sm" len="sm"/>
            <a:tailEnd type="none" w="sm" len="sm"/>
          </a:ln>
        </p:spPr>
        <p:txBody>
          <a:bodyPr/>
          <a:lstStyle/>
          <a:p>
            <a:endParaRPr lang="en-IN"/>
          </a:p>
        </p:txBody>
      </p:sp>
      <p:grpSp>
        <p:nvGrpSpPr>
          <p:cNvPr id="11" name="Group 11"/>
          <p:cNvGrpSpPr/>
          <p:nvPr/>
        </p:nvGrpSpPr>
        <p:grpSpPr>
          <a:xfrm>
            <a:off x="1593839" y="7034017"/>
            <a:ext cx="2557523" cy="891973"/>
            <a:chOff x="0" y="0"/>
            <a:chExt cx="3410031" cy="1189297"/>
          </a:xfrm>
        </p:grpSpPr>
        <p:sp>
          <p:nvSpPr>
            <p:cNvPr id="12" name="TextBox 12"/>
            <p:cNvSpPr txBox="1"/>
            <p:nvPr/>
          </p:nvSpPr>
          <p:spPr>
            <a:xfrm>
              <a:off x="0" y="-28575"/>
              <a:ext cx="3410031" cy="636857"/>
            </a:xfrm>
            <a:prstGeom prst="rect">
              <a:avLst/>
            </a:prstGeom>
          </p:spPr>
          <p:txBody>
            <a:bodyPr lIns="0" tIns="0" rIns="0" bIns="0" rtlCol="0" anchor="t">
              <a:spAutoFit/>
            </a:bodyPr>
            <a:lstStyle/>
            <a:p>
              <a:pPr algn="ctr">
                <a:lnSpc>
                  <a:spcPts val="3918"/>
                </a:lnSpc>
              </a:pPr>
              <a:r>
                <a:rPr lang="en-US" sz="3014">
                  <a:solidFill>
                    <a:srgbClr val="202124"/>
                  </a:solidFill>
                  <a:latin typeface="Garet Bold"/>
                </a:rPr>
                <a:t>Justin</a:t>
              </a:r>
            </a:p>
          </p:txBody>
        </p:sp>
        <p:sp>
          <p:nvSpPr>
            <p:cNvPr id="13" name="TextBox 13"/>
            <p:cNvSpPr txBox="1"/>
            <p:nvPr/>
          </p:nvSpPr>
          <p:spPr>
            <a:xfrm>
              <a:off x="0" y="728569"/>
              <a:ext cx="3410031" cy="460728"/>
            </a:xfrm>
            <a:prstGeom prst="rect">
              <a:avLst/>
            </a:prstGeom>
          </p:spPr>
          <p:txBody>
            <a:bodyPr lIns="0" tIns="0" rIns="0" bIns="0" rtlCol="0" anchor="t">
              <a:spAutoFit/>
            </a:bodyPr>
            <a:lstStyle/>
            <a:p>
              <a:pPr algn="ctr">
                <a:lnSpc>
                  <a:spcPts val="2830"/>
                </a:lnSpc>
              </a:pPr>
              <a:endParaRPr/>
            </a:p>
          </p:txBody>
        </p:sp>
      </p:grpSp>
      <p:sp>
        <p:nvSpPr>
          <p:cNvPr id="14" name="TextBox 14"/>
          <p:cNvSpPr txBox="1"/>
          <p:nvPr/>
        </p:nvSpPr>
        <p:spPr>
          <a:xfrm>
            <a:off x="1234609" y="1497839"/>
            <a:ext cx="16428878" cy="1371600"/>
          </a:xfrm>
          <a:prstGeom prst="rect">
            <a:avLst/>
          </a:prstGeom>
        </p:spPr>
        <p:txBody>
          <a:bodyPr lIns="0" tIns="0" rIns="0" bIns="0" rtlCol="0" anchor="t">
            <a:spAutoFit/>
          </a:bodyPr>
          <a:lstStyle/>
          <a:p>
            <a:pPr>
              <a:lnSpc>
                <a:spcPts val="10801"/>
              </a:lnSpc>
            </a:pPr>
            <a:r>
              <a:rPr lang="en-US" sz="9001">
                <a:solidFill>
                  <a:srgbClr val="000000"/>
                </a:solidFill>
                <a:latin typeface="Garet Bold"/>
              </a:rPr>
              <a:t>Scrumdog Millionaires</a:t>
            </a:r>
          </a:p>
        </p:txBody>
      </p:sp>
      <p:sp>
        <p:nvSpPr>
          <p:cNvPr id="15" name="TextBox 15"/>
          <p:cNvSpPr txBox="1"/>
          <p:nvPr/>
        </p:nvSpPr>
        <p:spPr>
          <a:xfrm>
            <a:off x="1234609" y="1075564"/>
            <a:ext cx="8707740" cy="422275"/>
          </a:xfrm>
          <a:prstGeom prst="rect">
            <a:avLst/>
          </a:prstGeom>
        </p:spPr>
        <p:txBody>
          <a:bodyPr lIns="0" tIns="0" rIns="0" bIns="0" rtlCol="0" anchor="t">
            <a:spAutoFit/>
          </a:bodyPr>
          <a:lstStyle/>
          <a:p>
            <a:pPr>
              <a:lnSpc>
                <a:spcPts val="3499"/>
              </a:lnSpc>
            </a:pPr>
            <a:r>
              <a:rPr lang="en-US" sz="2499">
                <a:solidFill>
                  <a:srgbClr val="202124"/>
                </a:solidFill>
                <a:latin typeface="Garet"/>
              </a:rPr>
              <a:t>Team Members</a:t>
            </a:r>
          </a:p>
        </p:txBody>
      </p:sp>
      <p:sp>
        <p:nvSpPr>
          <p:cNvPr id="16" name="TextBox 16"/>
          <p:cNvSpPr txBox="1"/>
          <p:nvPr/>
        </p:nvSpPr>
        <p:spPr>
          <a:xfrm>
            <a:off x="4872276" y="7005442"/>
            <a:ext cx="2557523" cy="484787"/>
          </a:xfrm>
          <a:prstGeom prst="rect">
            <a:avLst/>
          </a:prstGeom>
        </p:spPr>
        <p:txBody>
          <a:bodyPr lIns="0" tIns="0" rIns="0" bIns="0" rtlCol="0" anchor="t">
            <a:spAutoFit/>
          </a:bodyPr>
          <a:lstStyle/>
          <a:p>
            <a:pPr algn="ctr">
              <a:lnSpc>
                <a:spcPts val="3918"/>
              </a:lnSpc>
            </a:pPr>
            <a:r>
              <a:rPr lang="en-US" sz="3014">
                <a:solidFill>
                  <a:srgbClr val="202124"/>
                </a:solidFill>
                <a:latin typeface="Garet Bold"/>
              </a:rPr>
              <a:t>Shefali</a:t>
            </a:r>
          </a:p>
        </p:txBody>
      </p:sp>
      <p:sp>
        <p:nvSpPr>
          <p:cNvPr id="17" name="TextBox 17"/>
          <p:cNvSpPr txBox="1"/>
          <p:nvPr/>
        </p:nvSpPr>
        <p:spPr>
          <a:xfrm>
            <a:off x="11429148" y="7005442"/>
            <a:ext cx="2557523" cy="484760"/>
          </a:xfrm>
          <a:prstGeom prst="rect">
            <a:avLst/>
          </a:prstGeom>
        </p:spPr>
        <p:txBody>
          <a:bodyPr lIns="0" tIns="0" rIns="0" bIns="0" rtlCol="0" anchor="t">
            <a:spAutoFit/>
          </a:bodyPr>
          <a:lstStyle/>
          <a:p>
            <a:pPr algn="ctr">
              <a:lnSpc>
                <a:spcPts val="3918"/>
              </a:lnSpc>
            </a:pPr>
            <a:r>
              <a:rPr lang="en-US" sz="3014">
                <a:solidFill>
                  <a:srgbClr val="202124"/>
                </a:solidFill>
                <a:latin typeface="Garet Bold"/>
              </a:rPr>
              <a:t>Vaibhav</a:t>
            </a:r>
          </a:p>
        </p:txBody>
      </p:sp>
      <p:sp>
        <p:nvSpPr>
          <p:cNvPr id="18" name="TextBox 18"/>
          <p:cNvSpPr txBox="1"/>
          <p:nvPr/>
        </p:nvSpPr>
        <p:spPr>
          <a:xfrm>
            <a:off x="8150712" y="7005442"/>
            <a:ext cx="2557523" cy="484787"/>
          </a:xfrm>
          <a:prstGeom prst="rect">
            <a:avLst/>
          </a:prstGeom>
        </p:spPr>
        <p:txBody>
          <a:bodyPr lIns="0" tIns="0" rIns="0" bIns="0" rtlCol="0" anchor="t">
            <a:spAutoFit/>
          </a:bodyPr>
          <a:lstStyle/>
          <a:p>
            <a:pPr algn="ctr">
              <a:lnSpc>
                <a:spcPts val="3918"/>
              </a:lnSpc>
            </a:pPr>
            <a:r>
              <a:rPr lang="en-US" sz="3014">
                <a:solidFill>
                  <a:srgbClr val="202124"/>
                </a:solidFill>
                <a:latin typeface="Garet Bold"/>
              </a:rPr>
              <a:t>Udit</a:t>
            </a:r>
          </a:p>
        </p:txBody>
      </p:sp>
      <p:grpSp>
        <p:nvGrpSpPr>
          <p:cNvPr id="19" name="Group 19"/>
          <p:cNvGrpSpPr/>
          <p:nvPr/>
        </p:nvGrpSpPr>
        <p:grpSpPr>
          <a:xfrm>
            <a:off x="14816189" y="3805616"/>
            <a:ext cx="2692594" cy="2692594"/>
            <a:chOff x="0" y="0"/>
            <a:chExt cx="6350000" cy="6350000"/>
          </a:xfrm>
        </p:grpSpPr>
        <p:sp>
          <p:nvSpPr>
            <p:cNvPr id="20" name="Freeform 20"/>
            <p:cNvSpPr/>
            <p:nvPr/>
          </p:nvSpPr>
          <p:spPr>
            <a:xfrm>
              <a:off x="0" y="0"/>
              <a:ext cx="6350000" cy="6350000"/>
            </a:xfrm>
            <a:custGeom>
              <a:avLst/>
              <a:gdLst/>
              <a:ahLst/>
              <a:cxnLst/>
              <a:rect l="l" t="t" r="r" b="b"/>
              <a:pathLst>
                <a:path w="6350000" h="6350000">
                  <a:moveTo>
                    <a:pt x="3810000" y="6350000"/>
                  </a:moveTo>
                  <a:lnTo>
                    <a:pt x="2540000" y="6350000"/>
                  </a:lnTo>
                  <a:cubicBezTo>
                    <a:pt x="1136650" y="6350000"/>
                    <a:pt x="0" y="5213350"/>
                    <a:pt x="0" y="3810000"/>
                  </a:cubicBezTo>
                  <a:lnTo>
                    <a:pt x="0" y="2540000"/>
                  </a:lnTo>
                  <a:cubicBezTo>
                    <a:pt x="0" y="1136650"/>
                    <a:pt x="1136650" y="0"/>
                    <a:pt x="2540000" y="0"/>
                  </a:cubicBezTo>
                  <a:lnTo>
                    <a:pt x="3810000" y="0"/>
                  </a:lnTo>
                  <a:cubicBezTo>
                    <a:pt x="5213350" y="0"/>
                    <a:pt x="6350000" y="1136650"/>
                    <a:pt x="6350000" y="2540000"/>
                  </a:cubicBezTo>
                  <a:lnTo>
                    <a:pt x="6350000" y="3810000"/>
                  </a:lnTo>
                  <a:cubicBezTo>
                    <a:pt x="6350000" y="5213350"/>
                    <a:pt x="5213350" y="6350000"/>
                    <a:pt x="3810000" y="6350000"/>
                  </a:cubicBezTo>
                  <a:close/>
                </a:path>
              </a:pathLst>
            </a:custGeom>
            <a:blipFill>
              <a:blip r:embed="rId6"/>
              <a:stretch>
                <a:fillRect t="-6563" b="-18502"/>
              </a:stretch>
            </a:blipFill>
          </p:spPr>
          <p:txBody>
            <a:bodyPr/>
            <a:lstStyle/>
            <a:p>
              <a:endParaRPr lang="en-IN"/>
            </a:p>
          </p:txBody>
        </p:sp>
      </p:grpSp>
      <p:sp>
        <p:nvSpPr>
          <p:cNvPr id="21" name="TextBox 21"/>
          <p:cNvSpPr txBox="1"/>
          <p:nvPr/>
        </p:nvSpPr>
        <p:spPr>
          <a:xfrm>
            <a:off x="14883725" y="7005442"/>
            <a:ext cx="2557523" cy="484787"/>
          </a:xfrm>
          <a:prstGeom prst="rect">
            <a:avLst/>
          </a:prstGeom>
        </p:spPr>
        <p:txBody>
          <a:bodyPr lIns="0" tIns="0" rIns="0" bIns="0" rtlCol="0" anchor="t">
            <a:spAutoFit/>
          </a:bodyPr>
          <a:lstStyle/>
          <a:p>
            <a:pPr algn="ctr">
              <a:lnSpc>
                <a:spcPts val="3918"/>
              </a:lnSpc>
            </a:pPr>
            <a:r>
              <a:rPr lang="en-US" sz="3014">
                <a:solidFill>
                  <a:srgbClr val="202124"/>
                </a:solidFill>
                <a:latin typeface="Garet Bold"/>
              </a:rPr>
              <a:t>Harsh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398816" y="301268"/>
            <a:ext cx="6780034" cy="9696493"/>
          </a:xfrm>
          <a:custGeom>
            <a:avLst/>
            <a:gdLst/>
            <a:ahLst/>
            <a:cxnLst/>
            <a:rect l="l" t="t" r="r" b="b"/>
            <a:pathLst>
              <a:path w="6780034" h="9696493">
                <a:moveTo>
                  <a:pt x="0" y="0"/>
                </a:moveTo>
                <a:lnTo>
                  <a:pt x="6780034" y="0"/>
                </a:lnTo>
                <a:lnTo>
                  <a:pt x="6780034" y="9696492"/>
                </a:lnTo>
                <a:lnTo>
                  <a:pt x="0" y="9696492"/>
                </a:lnTo>
                <a:lnTo>
                  <a:pt x="0" y="0"/>
                </a:lnTo>
                <a:close/>
              </a:path>
            </a:pathLst>
          </a:custGeom>
          <a:blipFill>
            <a:blip r:embed="rId2"/>
            <a:stretch>
              <a:fillRect l="-5965" t="-4171" r="-5965" b="-6528"/>
            </a:stretch>
          </a:blipFill>
          <a:ln w="38100" cap="sq">
            <a:solidFill>
              <a:srgbClr val="000000"/>
            </a:solidFill>
            <a:prstDash val="solid"/>
            <a:miter/>
          </a:ln>
        </p:spPr>
        <p:txBody>
          <a:bodyPr/>
          <a:lstStyle/>
          <a:p>
            <a:endParaRPr lang="en-IN"/>
          </a:p>
        </p:txBody>
      </p:sp>
      <p:grpSp>
        <p:nvGrpSpPr>
          <p:cNvPr id="3" name="Group 3"/>
          <p:cNvGrpSpPr/>
          <p:nvPr/>
        </p:nvGrpSpPr>
        <p:grpSpPr>
          <a:xfrm>
            <a:off x="366960" y="510710"/>
            <a:ext cx="9439377" cy="4283374"/>
            <a:chOff x="0" y="0"/>
            <a:chExt cx="2486091" cy="1128131"/>
          </a:xfrm>
        </p:grpSpPr>
        <p:sp>
          <p:nvSpPr>
            <p:cNvPr id="4" name="Freeform 4"/>
            <p:cNvSpPr/>
            <p:nvPr/>
          </p:nvSpPr>
          <p:spPr>
            <a:xfrm>
              <a:off x="0" y="0"/>
              <a:ext cx="2486091" cy="1128131"/>
            </a:xfrm>
            <a:custGeom>
              <a:avLst/>
              <a:gdLst/>
              <a:ahLst/>
              <a:cxnLst/>
              <a:rect l="l" t="t" r="r" b="b"/>
              <a:pathLst>
                <a:path w="2486091" h="1128131">
                  <a:moveTo>
                    <a:pt x="41829" y="0"/>
                  </a:moveTo>
                  <a:lnTo>
                    <a:pt x="2444262" y="0"/>
                  </a:lnTo>
                  <a:cubicBezTo>
                    <a:pt x="2455356" y="0"/>
                    <a:pt x="2465995" y="4407"/>
                    <a:pt x="2473840" y="12251"/>
                  </a:cubicBezTo>
                  <a:cubicBezTo>
                    <a:pt x="2481684" y="20096"/>
                    <a:pt x="2486091" y="30735"/>
                    <a:pt x="2486091" y="41829"/>
                  </a:cubicBezTo>
                  <a:lnTo>
                    <a:pt x="2486091" y="1086303"/>
                  </a:lnTo>
                  <a:cubicBezTo>
                    <a:pt x="2486091" y="1097396"/>
                    <a:pt x="2481684" y="1108036"/>
                    <a:pt x="2473840" y="1115880"/>
                  </a:cubicBezTo>
                  <a:cubicBezTo>
                    <a:pt x="2465995" y="1123724"/>
                    <a:pt x="2455356" y="1128131"/>
                    <a:pt x="2444262" y="1128131"/>
                  </a:cubicBezTo>
                  <a:lnTo>
                    <a:pt x="41829" y="1128131"/>
                  </a:lnTo>
                  <a:cubicBezTo>
                    <a:pt x="30735" y="1128131"/>
                    <a:pt x="20096" y="1123724"/>
                    <a:pt x="12251" y="1115880"/>
                  </a:cubicBezTo>
                  <a:cubicBezTo>
                    <a:pt x="4407" y="1108036"/>
                    <a:pt x="0" y="1097396"/>
                    <a:pt x="0" y="1086303"/>
                  </a:cubicBezTo>
                  <a:lnTo>
                    <a:pt x="0" y="41829"/>
                  </a:lnTo>
                  <a:cubicBezTo>
                    <a:pt x="0" y="30735"/>
                    <a:pt x="4407" y="20096"/>
                    <a:pt x="12251" y="12251"/>
                  </a:cubicBezTo>
                  <a:cubicBezTo>
                    <a:pt x="20096" y="4407"/>
                    <a:pt x="30735" y="0"/>
                    <a:pt x="41829" y="0"/>
                  </a:cubicBezTo>
                  <a:close/>
                </a:path>
              </a:pathLst>
            </a:custGeom>
            <a:solidFill>
              <a:srgbClr val="FFFFFF"/>
            </a:solidFill>
            <a:ln w="38100" cap="rnd">
              <a:solidFill>
                <a:srgbClr val="000000"/>
              </a:solidFill>
              <a:prstDash val="solid"/>
              <a:round/>
            </a:ln>
          </p:spPr>
          <p:txBody>
            <a:bodyPr/>
            <a:lstStyle/>
            <a:p>
              <a:endParaRPr lang="en-IN"/>
            </a:p>
          </p:txBody>
        </p:sp>
        <p:sp>
          <p:nvSpPr>
            <p:cNvPr id="5" name="TextBox 5"/>
            <p:cNvSpPr txBox="1"/>
            <p:nvPr/>
          </p:nvSpPr>
          <p:spPr>
            <a:xfrm>
              <a:off x="0" y="-28575"/>
              <a:ext cx="2486091" cy="1156706"/>
            </a:xfrm>
            <a:prstGeom prst="rect">
              <a:avLst/>
            </a:prstGeom>
          </p:spPr>
          <p:txBody>
            <a:bodyPr lIns="50800" tIns="50800" rIns="50800" bIns="50800" rtlCol="0" anchor="ctr"/>
            <a:lstStyle/>
            <a:p>
              <a:pPr algn="ctr">
                <a:lnSpc>
                  <a:spcPts val="3380"/>
                </a:lnSpc>
              </a:pPr>
              <a:endParaRPr/>
            </a:p>
          </p:txBody>
        </p:sp>
      </p:grpSp>
      <p:sp>
        <p:nvSpPr>
          <p:cNvPr id="6" name="TextBox 6"/>
          <p:cNvSpPr txBox="1"/>
          <p:nvPr/>
        </p:nvSpPr>
        <p:spPr>
          <a:xfrm>
            <a:off x="1501211" y="663098"/>
            <a:ext cx="6834188" cy="887095"/>
          </a:xfrm>
          <a:prstGeom prst="rect">
            <a:avLst/>
          </a:prstGeom>
        </p:spPr>
        <p:txBody>
          <a:bodyPr lIns="0" tIns="0" rIns="0" bIns="0" rtlCol="0" anchor="t">
            <a:spAutoFit/>
          </a:bodyPr>
          <a:lstStyle/>
          <a:p>
            <a:pPr algn="ctr">
              <a:lnSpc>
                <a:spcPts val="7279"/>
              </a:lnSpc>
            </a:pPr>
            <a:r>
              <a:rPr lang="en-US" sz="5199">
                <a:solidFill>
                  <a:srgbClr val="000000"/>
                </a:solidFill>
                <a:latin typeface="Garet Bold"/>
              </a:rPr>
              <a:t>Problem Statement</a:t>
            </a:r>
          </a:p>
        </p:txBody>
      </p:sp>
      <p:grpSp>
        <p:nvGrpSpPr>
          <p:cNvPr id="7" name="Group 7"/>
          <p:cNvGrpSpPr/>
          <p:nvPr/>
        </p:nvGrpSpPr>
        <p:grpSpPr>
          <a:xfrm>
            <a:off x="299372" y="5143500"/>
            <a:ext cx="9574553" cy="4495794"/>
            <a:chOff x="0" y="0"/>
            <a:chExt cx="2521693" cy="1184077"/>
          </a:xfrm>
        </p:grpSpPr>
        <p:sp>
          <p:nvSpPr>
            <p:cNvPr id="8" name="Freeform 8"/>
            <p:cNvSpPr/>
            <p:nvPr/>
          </p:nvSpPr>
          <p:spPr>
            <a:xfrm>
              <a:off x="0" y="0"/>
              <a:ext cx="2521693" cy="1184077"/>
            </a:xfrm>
            <a:custGeom>
              <a:avLst/>
              <a:gdLst/>
              <a:ahLst/>
              <a:cxnLst/>
              <a:rect l="l" t="t" r="r" b="b"/>
              <a:pathLst>
                <a:path w="2521693" h="1184077">
                  <a:moveTo>
                    <a:pt x="41238" y="0"/>
                  </a:moveTo>
                  <a:lnTo>
                    <a:pt x="2480455" y="0"/>
                  </a:lnTo>
                  <a:cubicBezTo>
                    <a:pt x="2491392" y="0"/>
                    <a:pt x="2501881" y="4345"/>
                    <a:pt x="2509615" y="12078"/>
                  </a:cubicBezTo>
                  <a:cubicBezTo>
                    <a:pt x="2517348" y="19812"/>
                    <a:pt x="2521693" y="30301"/>
                    <a:pt x="2521693" y="41238"/>
                  </a:cubicBezTo>
                  <a:lnTo>
                    <a:pt x="2521693" y="1142839"/>
                  </a:lnTo>
                  <a:cubicBezTo>
                    <a:pt x="2521693" y="1153776"/>
                    <a:pt x="2517348" y="1164265"/>
                    <a:pt x="2509615" y="1171999"/>
                  </a:cubicBezTo>
                  <a:cubicBezTo>
                    <a:pt x="2501881" y="1179733"/>
                    <a:pt x="2491392" y="1184077"/>
                    <a:pt x="2480455" y="1184077"/>
                  </a:cubicBezTo>
                  <a:lnTo>
                    <a:pt x="41238" y="1184077"/>
                  </a:lnTo>
                  <a:cubicBezTo>
                    <a:pt x="30301" y="1184077"/>
                    <a:pt x="19812" y="1179733"/>
                    <a:pt x="12078" y="1171999"/>
                  </a:cubicBezTo>
                  <a:cubicBezTo>
                    <a:pt x="4345" y="1164265"/>
                    <a:pt x="0" y="1153776"/>
                    <a:pt x="0" y="1142839"/>
                  </a:cubicBezTo>
                  <a:lnTo>
                    <a:pt x="0" y="41238"/>
                  </a:lnTo>
                  <a:cubicBezTo>
                    <a:pt x="0" y="30301"/>
                    <a:pt x="4345" y="19812"/>
                    <a:pt x="12078" y="12078"/>
                  </a:cubicBezTo>
                  <a:cubicBezTo>
                    <a:pt x="19812" y="4345"/>
                    <a:pt x="30301" y="0"/>
                    <a:pt x="41238" y="0"/>
                  </a:cubicBezTo>
                  <a:close/>
                </a:path>
              </a:pathLst>
            </a:custGeom>
            <a:solidFill>
              <a:srgbClr val="FFFFFF"/>
            </a:solidFill>
            <a:ln w="38100" cap="rnd">
              <a:solidFill>
                <a:srgbClr val="000000"/>
              </a:solidFill>
              <a:prstDash val="solid"/>
              <a:round/>
            </a:ln>
          </p:spPr>
          <p:txBody>
            <a:bodyPr/>
            <a:lstStyle/>
            <a:p>
              <a:endParaRPr lang="en-IN"/>
            </a:p>
          </p:txBody>
        </p:sp>
        <p:sp>
          <p:nvSpPr>
            <p:cNvPr id="9" name="TextBox 9"/>
            <p:cNvSpPr txBox="1"/>
            <p:nvPr/>
          </p:nvSpPr>
          <p:spPr>
            <a:xfrm>
              <a:off x="0" y="-28575"/>
              <a:ext cx="2521693" cy="1212652"/>
            </a:xfrm>
            <a:prstGeom prst="rect">
              <a:avLst/>
            </a:prstGeom>
          </p:spPr>
          <p:txBody>
            <a:bodyPr lIns="50800" tIns="50800" rIns="50800" bIns="50800" rtlCol="0" anchor="ctr"/>
            <a:lstStyle/>
            <a:p>
              <a:pPr algn="ctr">
                <a:lnSpc>
                  <a:spcPts val="3380"/>
                </a:lnSpc>
              </a:pPr>
              <a:endParaRPr/>
            </a:p>
          </p:txBody>
        </p:sp>
      </p:grpSp>
      <p:sp>
        <p:nvSpPr>
          <p:cNvPr id="10" name="TextBox 10"/>
          <p:cNvSpPr txBox="1"/>
          <p:nvPr/>
        </p:nvSpPr>
        <p:spPr>
          <a:xfrm>
            <a:off x="2069437" y="5274516"/>
            <a:ext cx="5697736" cy="1531366"/>
          </a:xfrm>
          <a:prstGeom prst="rect">
            <a:avLst/>
          </a:prstGeom>
        </p:spPr>
        <p:txBody>
          <a:bodyPr lIns="0" tIns="0" rIns="0" bIns="0" rtlCol="0" anchor="t">
            <a:spAutoFit/>
          </a:bodyPr>
          <a:lstStyle/>
          <a:p>
            <a:pPr algn="ctr">
              <a:lnSpc>
                <a:spcPts val="6031"/>
              </a:lnSpc>
            </a:pPr>
            <a:r>
              <a:rPr lang="en-US" sz="5199">
                <a:solidFill>
                  <a:srgbClr val="000000"/>
                </a:solidFill>
                <a:latin typeface="Garet Bold"/>
              </a:rPr>
              <a:t>“How Might We”</a:t>
            </a:r>
          </a:p>
          <a:p>
            <a:pPr algn="ctr">
              <a:lnSpc>
                <a:spcPts val="6031"/>
              </a:lnSpc>
            </a:pPr>
            <a:r>
              <a:rPr lang="en-US" sz="5199">
                <a:solidFill>
                  <a:srgbClr val="000000"/>
                </a:solidFill>
                <a:latin typeface="Garet Bold"/>
              </a:rPr>
              <a:t> Statement</a:t>
            </a:r>
          </a:p>
        </p:txBody>
      </p:sp>
      <p:sp>
        <p:nvSpPr>
          <p:cNvPr id="11" name="TextBox 11"/>
          <p:cNvSpPr txBox="1"/>
          <p:nvPr/>
        </p:nvSpPr>
        <p:spPr>
          <a:xfrm>
            <a:off x="514649" y="1483518"/>
            <a:ext cx="9144000" cy="2980690"/>
          </a:xfrm>
          <a:prstGeom prst="rect">
            <a:avLst/>
          </a:prstGeom>
        </p:spPr>
        <p:txBody>
          <a:bodyPr lIns="0" tIns="0" rIns="0" bIns="0" rtlCol="0" anchor="t">
            <a:spAutoFit/>
          </a:bodyPr>
          <a:lstStyle/>
          <a:p>
            <a:pPr algn="ctr">
              <a:lnSpc>
                <a:spcPts val="4759"/>
              </a:lnSpc>
            </a:pPr>
            <a:r>
              <a:rPr lang="en-US" sz="3399">
                <a:solidFill>
                  <a:srgbClr val="000000"/>
                </a:solidFill>
                <a:latin typeface="Garet"/>
              </a:rPr>
              <a:t>“As an </a:t>
            </a:r>
            <a:r>
              <a:rPr lang="en-US" sz="3399">
                <a:solidFill>
                  <a:srgbClr val="213E8C"/>
                </a:solidFill>
                <a:latin typeface="Garet"/>
              </a:rPr>
              <a:t>A&amp;M community member</a:t>
            </a:r>
            <a:r>
              <a:rPr lang="en-US" sz="3399">
                <a:solidFill>
                  <a:srgbClr val="000000"/>
                </a:solidFill>
                <a:latin typeface="Garet"/>
              </a:rPr>
              <a:t>, I want </a:t>
            </a:r>
            <a:r>
              <a:rPr lang="en-US" sz="3399">
                <a:solidFill>
                  <a:srgbClr val="C84869"/>
                </a:solidFill>
                <a:latin typeface="Garet"/>
              </a:rPr>
              <a:t>more discoverable local volunteering opportunities</a:t>
            </a:r>
            <a:r>
              <a:rPr lang="en-US" sz="3399">
                <a:solidFill>
                  <a:srgbClr val="000000"/>
                </a:solidFill>
                <a:latin typeface="Garet"/>
              </a:rPr>
              <a:t> that </a:t>
            </a:r>
            <a:r>
              <a:rPr lang="en-US" sz="3399">
                <a:solidFill>
                  <a:srgbClr val="06A432"/>
                </a:solidFill>
                <a:latin typeface="Garet"/>
              </a:rPr>
              <a:t>align with my interests</a:t>
            </a:r>
            <a:r>
              <a:rPr lang="en-US" sz="3399">
                <a:solidFill>
                  <a:srgbClr val="000000"/>
                </a:solidFill>
                <a:latin typeface="Garet"/>
              </a:rPr>
              <a:t> so I can give back to my community.”</a:t>
            </a:r>
          </a:p>
        </p:txBody>
      </p:sp>
      <p:sp>
        <p:nvSpPr>
          <p:cNvPr id="12" name="TextBox 12"/>
          <p:cNvSpPr txBox="1"/>
          <p:nvPr/>
        </p:nvSpPr>
        <p:spPr>
          <a:xfrm>
            <a:off x="692609" y="7068185"/>
            <a:ext cx="8451391" cy="2380615"/>
          </a:xfrm>
          <a:prstGeom prst="rect">
            <a:avLst/>
          </a:prstGeom>
        </p:spPr>
        <p:txBody>
          <a:bodyPr lIns="0" tIns="0" rIns="0" bIns="0" rtlCol="0" anchor="t">
            <a:spAutoFit/>
          </a:bodyPr>
          <a:lstStyle/>
          <a:p>
            <a:pPr algn="ctr">
              <a:lnSpc>
                <a:spcPts val="4759"/>
              </a:lnSpc>
            </a:pPr>
            <a:r>
              <a:rPr lang="en-US" sz="3399">
                <a:solidFill>
                  <a:srgbClr val="000000"/>
                </a:solidFill>
                <a:latin typeface="Garet"/>
              </a:rPr>
              <a:t>“How might we provide a way for </a:t>
            </a:r>
            <a:r>
              <a:rPr lang="en-US" sz="3399">
                <a:solidFill>
                  <a:srgbClr val="213E8C"/>
                </a:solidFill>
                <a:latin typeface="Garet"/>
              </a:rPr>
              <a:t>A&amp;M community members</a:t>
            </a:r>
            <a:r>
              <a:rPr lang="en-US" sz="3399">
                <a:solidFill>
                  <a:srgbClr val="000000"/>
                </a:solidFill>
                <a:latin typeface="Garet"/>
              </a:rPr>
              <a:t> to </a:t>
            </a:r>
            <a:r>
              <a:rPr lang="en-US" sz="3399">
                <a:solidFill>
                  <a:srgbClr val="C84869"/>
                </a:solidFill>
                <a:latin typeface="Garet"/>
              </a:rPr>
              <a:t>easily discover volunteering opportunities</a:t>
            </a:r>
            <a:r>
              <a:rPr lang="en-US" sz="3399">
                <a:solidFill>
                  <a:srgbClr val="000000"/>
                </a:solidFill>
                <a:latin typeface="Garet"/>
              </a:rPr>
              <a:t> that are </a:t>
            </a:r>
            <a:r>
              <a:rPr lang="en-US" sz="3399">
                <a:solidFill>
                  <a:srgbClr val="06A432"/>
                </a:solidFill>
                <a:latin typeface="Garet"/>
              </a:rPr>
              <a:t>aligned with their interests</a:t>
            </a:r>
            <a:r>
              <a:rPr lang="en-US" sz="3399">
                <a:solidFill>
                  <a:srgbClr val="000000"/>
                </a:solidFill>
                <a:latin typeface="Garet"/>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91103" y="2770082"/>
            <a:ext cx="16796820" cy="4978566"/>
            <a:chOff x="0" y="0"/>
            <a:chExt cx="4423854" cy="1311227"/>
          </a:xfrm>
        </p:grpSpPr>
        <p:sp>
          <p:nvSpPr>
            <p:cNvPr id="3" name="Freeform 3"/>
            <p:cNvSpPr/>
            <p:nvPr/>
          </p:nvSpPr>
          <p:spPr>
            <a:xfrm>
              <a:off x="0" y="0"/>
              <a:ext cx="4423854" cy="1311227"/>
            </a:xfrm>
            <a:custGeom>
              <a:avLst/>
              <a:gdLst/>
              <a:ahLst/>
              <a:cxnLst/>
              <a:rect l="l" t="t" r="r" b="b"/>
              <a:pathLst>
                <a:path w="4423854" h="1311227">
                  <a:moveTo>
                    <a:pt x="23507" y="0"/>
                  </a:moveTo>
                  <a:lnTo>
                    <a:pt x="4400347" y="0"/>
                  </a:lnTo>
                  <a:cubicBezTo>
                    <a:pt x="4413329" y="0"/>
                    <a:pt x="4423854" y="10524"/>
                    <a:pt x="4423854" y="23507"/>
                  </a:cubicBezTo>
                  <a:lnTo>
                    <a:pt x="4423854" y="1287720"/>
                  </a:lnTo>
                  <a:cubicBezTo>
                    <a:pt x="4423854" y="1300703"/>
                    <a:pt x="4413329" y="1311227"/>
                    <a:pt x="4400347" y="1311227"/>
                  </a:cubicBezTo>
                  <a:lnTo>
                    <a:pt x="23507" y="1311227"/>
                  </a:lnTo>
                  <a:cubicBezTo>
                    <a:pt x="10524" y="1311227"/>
                    <a:pt x="0" y="1300703"/>
                    <a:pt x="0" y="1287720"/>
                  </a:cubicBezTo>
                  <a:lnTo>
                    <a:pt x="0" y="23507"/>
                  </a:lnTo>
                  <a:cubicBezTo>
                    <a:pt x="0" y="10524"/>
                    <a:pt x="10524" y="0"/>
                    <a:pt x="23507" y="0"/>
                  </a:cubicBezTo>
                  <a:close/>
                </a:path>
              </a:pathLst>
            </a:custGeom>
            <a:solidFill>
              <a:srgbClr val="FFFFFF"/>
            </a:solidFill>
            <a:ln w="38100" cap="rnd">
              <a:solidFill>
                <a:srgbClr val="000000"/>
              </a:solidFill>
              <a:prstDash val="solid"/>
              <a:round/>
            </a:ln>
          </p:spPr>
          <p:txBody>
            <a:bodyPr/>
            <a:lstStyle/>
            <a:p>
              <a:endParaRPr lang="en-IN"/>
            </a:p>
          </p:txBody>
        </p:sp>
        <p:sp>
          <p:nvSpPr>
            <p:cNvPr id="4" name="TextBox 4"/>
            <p:cNvSpPr txBox="1"/>
            <p:nvPr/>
          </p:nvSpPr>
          <p:spPr>
            <a:xfrm>
              <a:off x="0" y="-28575"/>
              <a:ext cx="4423854" cy="1339802"/>
            </a:xfrm>
            <a:prstGeom prst="rect">
              <a:avLst/>
            </a:prstGeom>
          </p:spPr>
          <p:txBody>
            <a:bodyPr lIns="50800" tIns="50800" rIns="50800" bIns="50800" rtlCol="0" anchor="ctr"/>
            <a:lstStyle/>
            <a:p>
              <a:pPr algn="ctr">
                <a:lnSpc>
                  <a:spcPts val="3380"/>
                </a:lnSpc>
              </a:pPr>
              <a:endParaRPr/>
            </a:p>
          </p:txBody>
        </p:sp>
      </p:grpSp>
      <p:sp>
        <p:nvSpPr>
          <p:cNvPr id="5" name="TextBox 5"/>
          <p:cNvSpPr txBox="1"/>
          <p:nvPr/>
        </p:nvSpPr>
        <p:spPr>
          <a:xfrm>
            <a:off x="1028700" y="3249101"/>
            <a:ext cx="15614285" cy="3522099"/>
          </a:xfrm>
          <a:prstGeom prst="rect">
            <a:avLst/>
          </a:prstGeom>
        </p:spPr>
        <p:txBody>
          <a:bodyPr lIns="0" tIns="0" rIns="0" bIns="0" rtlCol="0" anchor="t">
            <a:spAutoFit/>
          </a:bodyPr>
          <a:lstStyle/>
          <a:p>
            <a:pPr marL="773715" lvl="1" indent="-386857">
              <a:lnSpc>
                <a:spcPts val="7167"/>
              </a:lnSpc>
              <a:buFont typeface="Arial"/>
              <a:buChar char="•"/>
            </a:pPr>
            <a:r>
              <a:rPr lang="en-US" sz="3583">
                <a:solidFill>
                  <a:srgbClr val="000000"/>
                </a:solidFill>
                <a:latin typeface="Garet"/>
              </a:rPr>
              <a:t>5 participants</a:t>
            </a:r>
          </a:p>
          <a:p>
            <a:pPr marL="773715" lvl="1" indent="-386857">
              <a:lnSpc>
                <a:spcPts val="7167"/>
              </a:lnSpc>
              <a:buFont typeface="Arial"/>
              <a:buChar char="•"/>
            </a:pPr>
            <a:r>
              <a:rPr lang="en-US" sz="3583">
                <a:solidFill>
                  <a:srgbClr val="000000"/>
                </a:solidFill>
                <a:latin typeface="Garet"/>
              </a:rPr>
              <a:t>Laptop running Windows 11</a:t>
            </a:r>
          </a:p>
          <a:p>
            <a:pPr marL="773715" lvl="1" indent="-386857">
              <a:lnSpc>
                <a:spcPts val="7167"/>
              </a:lnSpc>
              <a:buFont typeface="Arial"/>
              <a:buChar char="•"/>
            </a:pPr>
            <a:r>
              <a:rPr lang="en-US" sz="3583">
                <a:solidFill>
                  <a:srgbClr val="000000"/>
                </a:solidFill>
                <a:latin typeface="Garet"/>
              </a:rPr>
              <a:t>Tasks based on core task flows and additional website features</a:t>
            </a:r>
          </a:p>
          <a:p>
            <a:pPr marL="773715" lvl="1" indent="-386857">
              <a:lnSpc>
                <a:spcPts val="7167"/>
              </a:lnSpc>
              <a:buFont typeface="Arial"/>
              <a:buChar char="•"/>
            </a:pPr>
            <a:r>
              <a:rPr lang="en-US" sz="3583">
                <a:solidFill>
                  <a:srgbClr val="000000"/>
                </a:solidFill>
                <a:latin typeface="Garet"/>
              </a:rPr>
              <a:t>All participants could complete all tasks</a:t>
            </a:r>
          </a:p>
        </p:txBody>
      </p:sp>
      <p:sp>
        <p:nvSpPr>
          <p:cNvPr id="6" name="TextBox 6"/>
          <p:cNvSpPr txBox="1"/>
          <p:nvPr/>
        </p:nvSpPr>
        <p:spPr>
          <a:xfrm>
            <a:off x="791194" y="857250"/>
            <a:ext cx="5609605" cy="1594667"/>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Garet Bold"/>
              </a:rPr>
              <a:t>Testing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08830" y="4360413"/>
            <a:ext cx="8540888" cy="4127878"/>
          </a:xfrm>
          <a:custGeom>
            <a:avLst/>
            <a:gdLst/>
            <a:ahLst/>
            <a:cxnLst/>
            <a:rect l="l" t="t" r="r" b="b"/>
            <a:pathLst>
              <a:path w="8540888" h="4127878">
                <a:moveTo>
                  <a:pt x="0" y="0"/>
                </a:moveTo>
                <a:lnTo>
                  <a:pt x="8540888" y="0"/>
                </a:lnTo>
                <a:lnTo>
                  <a:pt x="8540888" y="4127878"/>
                </a:lnTo>
                <a:lnTo>
                  <a:pt x="0" y="4127878"/>
                </a:lnTo>
                <a:lnTo>
                  <a:pt x="0" y="0"/>
                </a:lnTo>
                <a:close/>
              </a:path>
            </a:pathLst>
          </a:custGeom>
          <a:blipFill>
            <a:blip r:embed="rId2"/>
            <a:stretch>
              <a:fillRect l="-3194" r="-3194" b="-475"/>
            </a:stretch>
          </a:blipFill>
        </p:spPr>
        <p:txBody>
          <a:bodyPr/>
          <a:lstStyle/>
          <a:p>
            <a:endParaRPr lang="en-IN"/>
          </a:p>
        </p:txBody>
      </p:sp>
      <p:sp>
        <p:nvSpPr>
          <p:cNvPr id="3" name="Freeform 3"/>
          <p:cNvSpPr/>
          <p:nvPr/>
        </p:nvSpPr>
        <p:spPr>
          <a:xfrm>
            <a:off x="9998696" y="3989545"/>
            <a:ext cx="6970775" cy="5597040"/>
          </a:xfrm>
          <a:custGeom>
            <a:avLst/>
            <a:gdLst/>
            <a:ahLst/>
            <a:cxnLst/>
            <a:rect l="l" t="t" r="r" b="b"/>
            <a:pathLst>
              <a:path w="6970775" h="5597040">
                <a:moveTo>
                  <a:pt x="0" y="0"/>
                </a:moveTo>
                <a:lnTo>
                  <a:pt x="6970774" y="0"/>
                </a:lnTo>
                <a:lnTo>
                  <a:pt x="6970774" y="5597040"/>
                </a:lnTo>
                <a:lnTo>
                  <a:pt x="0" y="5597040"/>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457200" y="857114"/>
            <a:ext cx="8538947" cy="1136593"/>
          </a:xfrm>
          <a:prstGeom prst="rect">
            <a:avLst/>
          </a:prstGeom>
        </p:spPr>
        <p:txBody>
          <a:bodyPr wrap="square" lIns="0" tIns="0" rIns="0" bIns="0" rtlCol="0" anchor="t">
            <a:spAutoFit/>
          </a:bodyPr>
          <a:lstStyle/>
          <a:p>
            <a:pPr algn="ctr">
              <a:lnSpc>
                <a:spcPts val="9159"/>
              </a:lnSpc>
            </a:pPr>
            <a:r>
              <a:rPr lang="en-US" sz="6542" dirty="0">
                <a:solidFill>
                  <a:srgbClr val="000000"/>
                </a:solidFill>
                <a:latin typeface="Garet Bold"/>
              </a:rPr>
              <a:t>Relevant Findings</a:t>
            </a:r>
          </a:p>
        </p:txBody>
      </p:sp>
      <p:sp>
        <p:nvSpPr>
          <p:cNvPr id="5" name="TextBox 5"/>
          <p:cNvSpPr txBox="1"/>
          <p:nvPr/>
        </p:nvSpPr>
        <p:spPr>
          <a:xfrm>
            <a:off x="608830" y="2536345"/>
            <a:ext cx="13659445" cy="1281430"/>
          </a:xfrm>
          <a:prstGeom prst="rect">
            <a:avLst/>
          </a:prstGeom>
        </p:spPr>
        <p:txBody>
          <a:bodyPr lIns="0" tIns="0" rIns="0" bIns="0" rtlCol="0" anchor="t">
            <a:spAutoFit/>
          </a:bodyPr>
          <a:lstStyle/>
          <a:p>
            <a:pPr marL="561341" lvl="1" indent="-280670">
              <a:lnSpc>
                <a:spcPts val="3380"/>
              </a:lnSpc>
              <a:buFont typeface="Arial"/>
              <a:buChar char="•"/>
            </a:pPr>
            <a:r>
              <a:rPr lang="en-US" sz="2600">
                <a:solidFill>
                  <a:srgbClr val="000000"/>
                </a:solidFill>
                <a:latin typeface="Garet"/>
              </a:rPr>
              <a:t>A few of the participants had problems with regards to page responsiveness.</a:t>
            </a:r>
          </a:p>
          <a:p>
            <a:pPr marL="561341" lvl="1" indent="-280670">
              <a:lnSpc>
                <a:spcPts val="3380"/>
              </a:lnSpc>
              <a:buFont typeface="Arial"/>
              <a:buChar char="•"/>
            </a:pPr>
            <a:r>
              <a:rPr lang="en-US" sz="2600">
                <a:solidFill>
                  <a:srgbClr val="000000"/>
                </a:solidFill>
                <a:latin typeface="Garet"/>
              </a:rPr>
              <a:t>Login button not being visible.</a:t>
            </a:r>
          </a:p>
          <a:p>
            <a:pPr marL="561341" lvl="1" indent="-280670">
              <a:lnSpc>
                <a:spcPts val="3380"/>
              </a:lnSpc>
              <a:buFont typeface="Arial"/>
              <a:buChar char="•"/>
            </a:pPr>
            <a:r>
              <a:rPr lang="en-US" sz="2600">
                <a:solidFill>
                  <a:srgbClr val="000000"/>
                </a:solidFill>
                <a:latin typeface="Garet"/>
              </a:rPr>
              <a:t>You can see that scrollbar is all the way to the right.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55710" y="4524366"/>
            <a:ext cx="8575439" cy="3598339"/>
          </a:xfrm>
          <a:custGeom>
            <a:avLst/>
            <a:gdLst/>
            <a:ahLst/>
            <a:cxnLst/>
            <a:rect l="l" t="t" r="r" b="b"/>
            <a:pathLst>
              <a:path w="8575439" h="3598339">
                <a:moveTo>
                  <a:pt x="0" y="0"/>
                </a:moveTo>
                <a:lnTo>
                  <a:pt x="8575439" y="0"/>
                </a:lnTo>
                <a:lnTo>
                  <a:pt x="8575439" y="3598339"/>
                </a:lnTo>
                <a:lnTo>
                  <a:pt x="0" y="3598339"/>
                </a:lnTo>
                <a:lnTo>
                  <a:pt x="0" y="0"/>
                </a:lnTo>
                <a:close/>
              </a:path>
            </a:pathLst>
          </a:custGeom>
          <a:blipFill>
            <a:blip r:embed="rId2"/>
            <a:stretch>
              <a:fillRect/>
            </a:stretch>
          </a:blipFill>
        </p:spPr>
        <p:txBody>
          <a:bodyPr/>
          <a:lstStyle/>
          <a:p>
            <a:endParaRPr lang="en-IN"/>
          </a:p>
        </p:txBody>
      </p:sp>
      <p:sp>
        <p:nvSpPr>
          <p:cNvPr id="3" name="Freeform 3"/>
          <p:cNvSpPr/>
          <p:nvPr/>
        </p:nvSpPr>
        <p:spPr>
          <a:xfrm>
            <a:off x="10245487" y="3773313"/>
            <a:ext cx="7490070" cy="6089784"/>
          </a:xfrm>
          <a:custGeom>
            <a:avLst/>
            <a:gdLst/>
            <a:ahLst/>
            <a:cxnLst/>
            <a:rect l="l" t="t" r="r" b="b"/>
            <a:pathLst>
              <a:path w="7490070" h="6089784">
                <a:moveTo>
                  <a:pt x="0" y="0"/>
                </a:moveTo>
                <a:lnTo>
                  <a:pt x="7490070" y="0"/>
                </a:lnTo>
                <a:lnTo>
                  <a:pt x="7490070" y="6089784"/>
                </a:lnTo>
                <a:lnTo>
                  <a:pt x="0" y="6089784"/>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757452" y="904875"/>
            <a:ext cx="7776947" cy="1136593"/>
          </a:xfrm>
          <a:prstGeom prst="rect">
            <a:avLst/>
          </a:prstGeom>
        </p:spPr>
        <p:txBody>
          <a:bodyPr wrap="square" lIns="0" tIns="0" rIns="0" bIns="0" rtlCol="0" anchor="t">
            <a:spAutoFit/>
          </a:bodyPr>
          <a:lstStyle/>
          <a:p>
            <a:pPr algn="ctr">
              <a:lnSpc>
                <a:spcPts val="9159"/>
              </a:lnSpc>
            </a:pPr>
            <a:r>
              <a:rPr lang="en-US" sz="6542" dirty="0">
                <a:solidFill>
                  <a:srgbClr val="000000"/>
                </a:solidFill>
                <a:latin typeface="Garet Bold"/>
              </a:rPr>
              <a:t>Relevant Findings</a:t>
            </a:r>
          </a:p>
        </p:txBody>
      </p:sp>
      <p:sp>
        <p:nvSpPr>
          <p:cNvPr id="5" name="TextBox 5"/>
          <p:cNvSpPr txBox="1"/>
          <p:nvPr/>
        </p:nvSpPr>
        <p:spPr>
          <a:xfrm>
            <a:off x="538215" y="2478384"/>
            <a:ext cx="17749785" cy="1281143"/>
          </a:xfrm>
          <a:prstGeom prst="rect">
            <a:avLst/>
          </a:prstGeom>
        </p:spPr>
        <p:txBody>
          <a:bodyPr lIns="0" tIns="0" rIns="0" bIns="0" rtlCol="0" anchor="t">
            <a:spAutoFit/>
          </a:bodyPr>
          <a:lstStyle/>
          <a:p>
            <a:pPr marL="561341" lvl="1" indent="-280670">
              <a:lnSpc>
                <a:spcPts val="3380"/>
              </a:lnSpc>
              <a:buFont typeface="Arial"/>
              <a:buChar char="•"/>
            </a:pPr>
            <a:r>
              <a:rPr lang="en-US" sz="2600">
                <a:solidFill>
                  <a:srgbClr val="000000"/>
                </a:solidFill>
                <a:latin typeface="Garet"/>
              </a:rPr>
              <a:t>During task to search for contact information many participants first looked for the contact information at the bottom of the page</a:t>
            </a:r>
          </a:p>
          <a:p>
            <a:pPr marL="561341" lvl="1" indent="-280670">
              <a:lnSpc>
                <a:spcPts val="3380"/>
              </a:lnSpc>
              <a:buFont typeface="Arial"/>
              <a:buChar char="•"/>
            </a:pPr>
            <a:r>
              <a:rPr lang="en-US" sz="2600">
                <a:solidFill>
                  <a:srgbClr val="000000"/>
                </a:solidFill>
                <a:latin typeface="Garet"/>
              </a:rPr>
              <a:t>Lack of footer section with contact information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144000" y="845736"/>
            <a:ext cx="8547104" cy="9281391"/>
          </a:xfrm>
          <a:custGeom>
            <a:avLst/>
            <a:gdLst/>
            <a:ahLst/>
            <a:cxnLst/>
            <a:rect l="l" t="t" r="r" b="b"/>
            <a:pathLst>
              <a:path w="8547104" h="9281391">
                <a:moveTo>
                  <a:pt x="0" y="0"/>
                </a:moveTo>
                <a:lnTo>
                  <a:pt x="8547104" y="0"/>
                </a:lnTo>
                <a:lnTo>
                  <a:pt x="8547104" y="9281391"/>
                </a:lnTo>
                <a:lnTo>
                  <a:pt x="0" y="9281391"/>
                </a:lnTo>
                <a:lnTo>
                  <a:pt x="0" y="0"/>
                </a:lnTo>
                <a:close/>
              </a:path>
            </a:pathLst>
          </a:custGeom>
          <a:blipFill>
            <a:blip r:embed="rId3"/>
            <a:stretch>
              <a:fillRect/>
            </a:stretch>
          </a:blipFill>
        </p:spPr>
        <p:txBody>
          <a:bodyPr/>
          <a:lstStyle/>
          <a:p>
            <a:endParaRPr lang="en-IN"/>
          </a:p>
        </p:txBody>
      </p:sp>
      <p:sp>
        <p:nvSpPr>
          <p:cNvPr id="3" name="TextBox 3"/>
          <p:cNvSpPr txBox="1"/>
          <p:nvPr/>
        </p:nvSpPr>
        <p:spPr>
          <a:xfrm>
            <a:off x="1600953" y="904875"/>
            <a:ext cx="4982766" cy="1119701"/>
          </a:xfrm>
          <a:prstGeom prst="rect">
            <a:avLst/>
          </a:prstGeom>
        </p:spPr>
        <p:txBody>
          <a:bodyPr lIns="0" tIns="0" rIns="0" bIns="0" rtlCol="0" anchor="t">
            <a:spAutoFit/>
          </a:bodyPr>
          <a:lstStyle/>
          <a:p>
            <a:pPr algn="ctr">
              <a:lnSpc>
                <a:spcPts val="9159"/>
              </a:lnSpc>
            </a:pPr>
            <a:r>
              <a:rPr lang="en-US" sz="6542">
                <a:solidFill>
                  <a:srgbClr val="000000"/>
                </a:solidFill>
                <a:latin typeface="Garet Bold"/>
              </a:rPr>
              <a:t>Pull Quotes</a:t>
            </a:r>
          </a:p>
        </p:txBody>
      </p:sp>
      <p:sp>
        <p:nvSpPr>
          <p:cNvPr id="4" name="TextBox 4"/>
          <p:cNvSpPr txBox="1"/>
          <p:nvPr/>
        </p:nvSpPr>
        <p:spPr>
          <a:xfrm>
            <a:off x="568561" y="2872876"/>
            <a:ext cx="7510664" cy="6002426"/>
          </a:xfrm>
          <a:prstGeom prst="rect">
            <a:avLst/>
          </a:prstGeom>
        </p:spPr>
        <p:txBody>
          <a:bodyPr lIns="0" tIns="0" rIns="0" bIns="0" rtlCol="0" anchor="t">
            <a:spAutoFit/>
          </a:bodyPr>
          <a:lstStyle/>
          <a:p>
            <a:pPr marL="656174" lvl="1" indent="-328087">
              <a:lnSpc>
                <a:spcPts val="3951"/>
              </a:lnSpc>
              <a:buFont typeface="Arial"/>
              <a:buChar char="•"/>
            </a:pPr>
            <a:r>
              <a:rPr lang="en-US" sz="3039">
                <a:solidFill>
                  <a:srgbClr val="000000"/>
                </a:solidFill>
                <a:latin typeface="Garet"/>
              </a:rPr>
              <a:t>Alan Johnson: "I cannot find the sign-up button to begin with."</a:t>
            </a:r>
          </a:p>
          <a:p>
            <a:pPr>
              <a:lnSpc>
                <a:spcPts val="3951"/>
              </a:lnSpc>
            </a:pPr>
            <a:endParaRPr lang="en-US" sz="3039">
              <a:solidFill>
                <a:srgbClr val="000000"/>
              </a:solidFill>
              <a:latin typeface="Garet"/>
            </a:endParaRPr>
          </a:p>
          <a:p>
            <a:pPr>
              <a:lnSpc>
                <a:spcPts val="3951"/>
              </a:lnSpc>
            </a:pPr>
            <a:endParaRPr lang="en-US" sz="3039">
              <a:solidFill>
                <a:srgbClr val="000000"/>
              </a:solidFill>
              <a:latin typeface="Garet"/>
            </a:endParaRPr>
          </a:p>
          <a:p>
            <a:pPr marL="656174" lvl="1" indent="-328087">
              <a:lnSpc>
                <a:spcPts val="3951"/>
              </a:lnSpc>
              <a:buFont typeface="Arial"/>
              <a:buChar char="•"/>
            </a:pPr>
            <a:r>
              <a:rPr lang="en-US" sz="3039">
                <a:solidFill>
                  <a:srgbClr val="000000"/>
                </a:solidFill>
                <a:latin typeface="Garet"/>
              </a:rPr>
              <a:t>Julius Simpson: "Contact details are hard to find... I usually go to the bottom of the page to find them."</a:t>
            </a:r>
          </a:p>
          <a:p>
            <a:pPr>
              <a:lnSpc>
                <a:spcPts val="3951"/>
              </a:lnSpc>
            </a:pPr>
            <a:endParaRPr lang="en-US" sz="3039">
              <a:solidFill>
                <a:srgbClr val="000000"/>
              </a:solidFill>
              <a:latin typeface="Garet"/>
            </a:endParaRPr>
          </a:p>
          <a:p>
            <a:pPr marL="656174" lvl="1" indent="-328087">
              <a:lnSpc>
                <a:spcPts val="3951"/>
              </a:lnSpc>
              <a:buFont typeface="Arial"/>
              <a:buChar char="•"/>
            </a:pPr>
            <a:r>
              <a:rPr lang="en-US" sz="3039">
                <a:solidFill>
                  <a:srgbClr val="000000"/>
                </a:solidFill>
                <a:latin typeface="Garet"/>
              </a:rPr>
              <a:t>Helena Myers: "I think the chatbot input area could be a little smaller."</a:t>
            </a:r>
          </a:p>
        </p:txBody>
      </p:sp>
      <p:sp>
        <p:nvSpPr>
          <p:cNvPr id="5" name="TextBox 5"/>
          <p:cNvSpPr txBox="1"/>
          <p:nvPr/>
        </p:nvSpPr>
        <p:spPr>
          <a:xfrm>
            <a:off x="11913138" y="279412"/>
            <a:ext cx="3326862" cy="477054"/>
          </a:xfrm>
          <a:prstGeom prst="rect">
            <a:avLst/>
          </a:prstGeom>
        </p:spPr>
        <p:txBody>
          <a:bodyPr wrap="square" lIns="0" tIns="0" rIns="0" bIns="0" rtlCol="0" anchor="t">
            <a:spAutoFit/>
          </a:bodyPr>
          <a:lstStyle/>
          <a:p>
            <a:pPr algn="ctr">
              <a:lnSpc>
                <a:spcPts val="3769"/>
              </a:lnSpc>
              <a:spcBef>
                <a:spcPct val="0"/>
              </a:spcBef>
            </a:pPr>
            <a:r>
              <a:rPr lang="en-US" sz="2899" dirty="0">
                <a:solidFill>
                  <a:srgbClr val="000000"/>
                </a:solidFill>
                <a:latin typeface="Garet Bold"/>
              </a:rPr>
              <a:t>Stoplight Chart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144000" y="845736"/>
            <a:ext cx="8547104" cy="9281391"/>
          </a:xfrm>
          <a:custGeom>
            <a:avLst/>
            <a:gdLst/>
            <a:ahLst/>
            <a:cxnLst/>
            <a:rect l="l" t="t" r="r" b="b"/>
            <a:pathLst>
              <a:path w="8547104" h="9281391">
                <a:moveTo>
                  <a:pt x="0" y="0"/>
                </a:moveTo>
                <a:lnTo>
                  <a:pt x="8547104" y="0"/>
                </a:lnTo>
                <a:lnTo>
                  <a:pt x="8547104" y="9281391"/>
                </a:lnTo>
                <a:lnTo>
                  <a:pt x="0" y="9281391"/>
                </a:lnTo>
                <a:lnTo>
                  <a:pt x="0" y="0"/>
                </a:lnTo>
                <a:close/>
              </a:path>
            </a:pathLst>
          </a:custGeom>
          <a:blipFill>
            <a:blip r:embed="rId3"/>
            <a:stretch>
              <a:fillRect/>
            </a:stretch>
          </a:blipFill>
        </p:spPr>
        <p:txBody>
          <a:bodyPr/>
          <a:lstStyle/>
          <a:p>
            <a:endParaRPr lang="en-IN"/>
          </a:p>
        </p:txBody>
      </p:sp>
      <p:sp>
        <p:nvSpPr>
          <p:cNvPr id="3" name="TextBox 3"/>
          <p:cNvSpPr txBox="1"/>
          <p:nvPr/>
        </p:nvSpPr>
        <p:spPr>
          <a:xfrm>
            <a:off x="1629534" y="904875"/>
            <a:ext cx="4982766" cy="1119701"/>
          </a:xfrm>
          <a:prstGeom prst="rect">
            <a:avLst/>
          </a:prstGeom>
        </p:spPr>
        <p:txBody>
          <a:bodyPr lIns="0" tIns="0" rIns="0" bIns="0" rtlCol="0" anchor="t">
            <a:spAutoFit/>
          </a:bodyPr>
          <a:lstStyle/>
          <a:p>
            <a:pPr algn="ctr">
              <a:lnSpc>
                <a:spcPts val="9159"/>
              </a:lnSpc>
            </a:pPr>
            <a:r>
              <a:rPr lang="en-US" sz="6542">
                <a:solidFill>
                  <a:srgbClr val="000000"/>
                </a:solidFill>
                <a:latin typeface="Garet Bold"/>
              </a:rPr>
              <a:t>Pull Quotes</a:t>
            </a:r>
          </a:p>
        </p:txBody>
      </p:sp>
      <p:sp>
        <p:nvSpPr>
          <p:cNvPr id="4" name="TextBox 4"/>
          <p:cNvSpPr txBox="1"/>
          <p:nvPr/>
        </p:nvSpPr>
        <p:spPr>
          <a:xfrm>
            <a:off x="568561" y="2872876"/>
            <a:ext cx="7104712" cy="6428867"/>
          </a:xfrm>
          <a:prstGeom prst="rect">
            <a:avLst/>
          </a:prstGeom>
        </p:spPr>
        <p:txBody>
          <a:bodyPr lIns="0" tIns="0" rIns="0" bIns="0" rtlCol="0" anchor="t">
            <a:spAutoFit/>
          </a:bodyPr>
          <a:lstStyle/>
          <a:p>
            <a:pPr marL="656335" lvl="1" indent="-328168">
              <a:lnSpc>
                <a:spcPts val="3951"/>
              </a:lnSpc>
              <a:buFont typeface="Arial"/>
              <a:buChar char="•"/>
            </a:pPr>
            <a:r>
              <a:rPr lang="en-US" sz="3039">
                <a:solidFill>
                  <a:srgbClr val="000000"/>
                </a:solidFill>
                <a:latin typeface="Garet"/>
              </a:rPr>
              <a:t>Sarah Parker: "The pictures look great. It's pretty user-friendly."</a:t>
            </a:r>
          </a:p>
          <a:p>
            <a:pPr>
              <a:lnSpc>
                <a:spcPts val="3951"/>
              </a:lnSpc>
            </a:pPr>
            <a:endParaRPr lang="en-US" sz="3039">
              <a:solidFill>
                <a:srgbClr val="000000"/>
              </a:solidFill>
              <a:latin typeface="Garet"/>
            </a:endParaRPr>
          </a:p>
          <a:p>
            <a:pPr>
              <a:lnSpc>
                <a:spcPts val="3951"/>
              </a:lnSpc>
            </a:pPr>
            <a:endParaRPr lang="en-US" sz="3039">
              <a:solidFill>
                <a:srgbClr val="000000"/>
              </a:solidFill>
              <a:latin typeface="Garet"/>
            </a:endParaRPr>
          </a:p>
          <a:p>
            <a:pPr marL="656335" lvl="1" indent="-328168">
              <a:lnSpc>
                <a:spcPts val="3951"/>
              </a:lnSpc>
              <a:buFont typeface="Arial"/>
              <a:buChar char="•"/>
            </a:pPr>
            <a:r>
              <a:rPr lang="en-US" sz="3039">
                <a:solidFill>
                  <a:srgbClr val="000000"/>
                </a:solidFill>
                <a:latin typeface="Garet"/>
              </a:rPr>
              <a:t>John Doe: "I’m able to search for events without having to first create an account."</a:t>
            </a:r>
          </a:p>
          <a:p>
            <a:pPr>
              <a:lnSpc>
                <a:spcPts val="3951"/>
              </a:lnSpc>
            </a:pPr>
            <a:endParaRPr lang="en-US" sz="3039">
              <a:solidFill>
                <a:srgbClr val="000000"/>
              </a:solidFill>
              <a:latin typeface="Garet"/>
            </a:endParaRPr>
          </a:p>
          <a:p>
            <a:pPr>
              <a:lnSpc>
                <a:spcPts val="3951"/>
              </a:lnSpc>
            </a:pPr>
            <a:endParaRPr lang="en-US" sz="3039">
              <a:solidFill>
                <a:srgbClr val="000000"/>
              </a:solidFill>
              <a:latin typeface="Garet"/>
            </a:endParaRPr>
          </a:p>
          <a:p>
            <a:pPr marL="656335" lvl="1" indent="-328168">
              <a:lnSpc>
                <a:spcPts val="3951"/>
              </a:lnSpc>
              <a:buFont typeface="Arial"/>
              <a:buChar char="•"/>
            </a:pPr>
            <a:r>
              <a:rPr lang="en-US" sz="3039">
                <a:solidFill>
                  <a:srgbClr val="000000"/>
                </a:solidFill>
                <a:latin typeface="Garet"/>
              </a:rPr>
              <a:t>Sarah Parker: "If I was looking for volunteering opportunities in the future, I would definitely use this website."</a:t>
            </a:r>
          </a:p>
        </p:txBody>
      </p:sp>
      <p:sp>
        <p:nvSpPr>
          <p:cNvPr id="5" name="TextBox 5"/>
          <p:cNvSpPr txBox="1"/>
          <p:nvPr/>
        </p:nvSpPr>
        <p:spPr>
          <a:xfrm>
            <a:off x="11734800" y="266700"/>
            <a:ext cx="3936462" cy="477054"/>
          </a:xfrm>
          <a:prstGeom prst="rect">
            <a:avLst/>
          </a:prstGeom>
        </p:spPr>
        <p:txBody>
          <a:bodyPr wrap="square" lIns="0" tIns="0" rIns="0" bIns="0" rtlCol="0" anchor="t">
            <a:spAutoFit/>
          </a:bodyPr>
          <a:lstStyle/>
          <a:p>
            <a:pPr algn="ctr">
              <a:lnSpc>
                <a:spcPts val="3769"/>
              </a:lnSpc>
              <a:spcBef>
                <a:spcPct val="0"/>
              </a:spcBef>
            </a:pPr>
            <a:r>
              <a:rPr lang="en-US" sz="2899" dirty="0">
                <a:solidFill>
                  <a:srgbClr val="000000"/>
                </a:solidFill>
                <a:latin typeface="Garet Bold"/>
              </a:rPr>
              <a:t>Stoplight Chart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98216" y="4325446"/>
            <a:ext cx="5048250" cy="4905375"/>
            <a:chOff x="0" y="0"/>
            <a:chExt cx="1329580" cy="1291951"/>
          </a:xfrm>
        </p:grpSpPr>
        <p:sp>
          <p:nvSpPr>
            <p:cNvPr id="3" name="Freeform 3"/>
            <p:cNvSpPr/>
            <p:nvPr/>
          </p:nvSpPr>
          <p:spPr>
            <a:xfrm>
              <a:off x="0" y="0"/>
              <a:ext cx="1329580" cy="1291951"/>
            </a:xfrm>
            <a:custGeom>
              <a:avLst/>
              <a:gdLst/>
              <a:ahLst/>
              <a:cxnLst/>
              <a:rect l="l" t="t" r="r" b="b"/>
              <a:pathLst>
                <a:path w="1329580" h="1291951">
                  <a:moveTo>
                    <a:pt x="76679" y="0"/>
                  </a:moveTo>
                  <a:lnTo>
                    <a:pt x="1252901" y="0"/>
                  </a:lnTo>
                  <a:cubicBezTo>
                    <a:pt x="1295250" y="0"/>
                    <a:pt x="1329580" y="34330"/>
                    <a:pt x="1329580" y="76679"/>
                  </a:cubicBezTo>
                  <a:lnTo>
                    <a:pt x="1329580" y="1215271"/>
                  </a:lnTo>
                  <a:cubicBezTo>
                    <a:pt x="1329580" y="1257620"/>
                    <a:pt x="1295250" y="1291951"/>
                    <a:pt x="1252901" y="1291951"/>
                  </a:cubicBezTo>
                  <a:lnTo>
                    <a:pt x="76679" y="1291951"/>
                  </a:lnTo>
                  <a:cubicBezTo>
                    <a:pt x="34330" y="1291951"/>
                    <a:pt x="0" y="1257620"/>
                    <a:pt x="0" y="1215271"/>
                  </a:cubicBezTo>
                  <a:lnTo>
                    <a:pt x="0" y="76679"/>
                  </a:lnTo>
                  <a:cubicBezTo>
                    <a:pt x="0" y="34330"/>
                    <a:pt x="34330" y="0"/>
                    <a:pt x="76679" y="0"/>
                  </a:cubicBezTo>
                  <a:close/>
                </a:path>
              </a:pathLst>
            </a:custGeom>
            <a:solidFill>
              <a:srgbClr val="FFFFFF"/>
            </a:solidFill>
            <a:ln w="28575" cap="rnd">
              <a:solidFill>
                <a:srgbClr val="202124"/>
              </a:solidFill>
              <a:prstDash val="solid"/>
              <a:round/>
            </a:ln>
          </p:spPr>
          <p:txBody>
            <a:bodyPr/>
            <a:lstStyle/>
            <a:p>
              <a:endParaRPr lang="en-IN"/>
            </a:p>
          </p:txBody>
        </p:sp>
        <p:sp>
          <p:nvSpPr>
            <p:cNvPr id="4" name="TextBox 4"/>
            <p:cNvSpPr txBox="1"/>
            <p:nvPr/>
          </p:nvSpPr>
          <p:spPr>
            <a:xfrm>
              <a:off x="0" y="-28575"/>
              <a:ext cx="1329580" cy="1320526"/>
            </a:xfrm>
            <a:prstGeom prst="rect">
              <a:avLst/>
            </a:prstGeom>
          </p:spPr>
          <p:txBody>
            <a:bodyPr lIns="50800" tIns="50800" rIns="50800" bIns="50800" rtlCol="0" anchor="ctr"/>
            <a:lstStyle/>
            <a:p>
              <a:pPr algn="ctr">
                <a:lnSpc>
                  <a:spcPts val="3380"/>
                </a:lnSpc>
              </a:pPr>
              <a:endParaRPr/>
            </a:p>
          </p:txBody>
        </p:sp>
      </p:grpSp>
      <p:grpSp>
        <p:nvGrpSpPr>
          <p:cNvPr id="5" name="Group 5"/>
          <p:cNvGrpSpPr/>
          <p:nvPr/>
        </p:nvGrpSpPr>
        <p:grpSpPr>
          <a:xfrm>
            <a:off x="6442375" y="4325446"/>
            <a:ext cx="5048250" cy="4905375"/>
            <a:chOff x="0" y="0"/>
            <a:chExt cx="1329580" cy="1291951"/>
          </a:xfrm>
        </p:grpSpPr>
        <p:sp>
          <p:nvSpPr>
            <p:cNvPr id="6" name="Freeform 6"/>
            <p:cNvSpPr/>
            <p:nvPr/>
          </p:nvSpPr>
          <p:spPr>
            <a:xfrm>
              <a:off x="0" y="0"/>
              <a:ext cx="1329580" cy="1291951"/>
            </a:xfrm>
            <a:custGeom>
              <a:avLst/>
              <a:gdLst/>
              <a:ahLst/>
              <a:cxnLst/>
              <a:rect l="l" t="t" r="r" b="b"/>
              <a:pathLst>
                <a:path w="1329580" h="1291951">
                  <a:moveTo>
                    <a:pt x="76679" y="0"/>
                  </a:moveTo>
                  <a:lnTo>
                    <a:pt x="1252901" y="0"/>
                  </a:lnTo>
                  <a:cubicBezTo>
                    <a:pt x="1295250" y="0"/>
                    <a:pt x="1329580" y="34330"/>
                    <a:pt x="1329580" y="76679"/>
                  </a:cubicBezTo>
                  <a:lnTo>
                    <a:pt x="1329580" y="1215271"/>
                  </a:lnTo>
                  <a:cubicBezTo>
                    <a:pt x="1329580" y="1257620"/>
                    <a:pt x="1295250" y="1291951"/>
                    <a:pt x="1252901" y="1291951"/>
                  </a:cubicBezTo>
                  <a:lnTo>
                    <a:pt x="76679" y="1291951"/>
                  </a:lnTo>
                  <a:cubicBezTo>
                    <a:pt x="34330" y="1291951"/>
                    <a:pt x="0" y="1257620"/>
                    <a:pt x="0" y="1215271"/>
                  </a:cubicBezTo>
                  <a:lnTo>
                    <a:pt x="0" y="76679"/>
                  </a:lnTo>
                  <a:cubicBezTo>
                    <a:pt x="0" y="34330"/>
                    <a:pt x="34330" y="0"/>
                    <a:pt x="76679" y="0"/>
                  </a:cubicBezTo>
                  <a:close/>
                </a:path>
              </a:pathLst>
            </a:custGeom>
            <a:solidFill>
              <a:srgbClr val="FFFFFF"/>
            </a:solidFill>
            <a:ln w="28575" cap="rnd">
              <a:solidFill>
                <a:srgbClr val="202124"/>
              </a:solidFill>
              <a:prstDash val="solid"/>
              <a:round/>
            </a:ln>
          </p:spPr>
          <p:txBody>
            <a:bodyPr/>
            <a:lstStyle/>
            <a:p>
              <a:endParaRPr lang="en-IN"/>
            </a:p>
          </p:txBody>
        </p:sp>
        <p:sp>
          <p:nvSpPr>
            <p:cNvPr id="7" name="TextBox 7"/>
            <p:cNvSpPr txBox="1"/>
            <p:nvPr/>
          </p:nvSpPr>
          <p:spPr>
            <a:xfrm>
              <a:off x="0" y="-28575"/>
              <a:ext cx="1329580" cy="1320526"/>
            </a:xfrm>
            <a:prstGeom prst="rect">
              <a:avLst/>
            </a:prstGeom>
          </p:spPr>
          <p:txBody>
            <a:bodyPr lIns="50800" tIns="50800" rIns="50800" bIns="50800" rtlCol="0" anchor="ctr"/>
            <a:lstStyle/>
            <a:p>
              <a:pPr algn="ctr">
                <a:lnSpc>
                  <a:spcPts val="3380"/>
                </a:lnSpc>
              </a:pPr>
              <a:endParaRPr/>
            </a:p>
          </p:txBody>
        </p:sp>
      </p:grpSp>
      <p:grpSp>
        <p:nvGrpSpPr>
          <p:cNvPr id="8" name="Group 8"/>
          <p:cNvGrpSpPr/>
          <p:nvPr/>
        </p:nvGrpSpPr>
        <p:grpSpPr>
          <a:xfrm>
            <a:off x="12086534" y="4359186"/>
            <a:ext cx="5048250" cy="4905375"/>
            <a:chOff x="0" y="0"/>
            <a:chExt cx="1329580" cy="1291951"/>
          </a:xfrm>
        </p:grpSpPr>
        <p:sp>
          <p:nvSpPr>
            <p:cNvPr id="9" name="Freeform 9"/>
            <p:cNvSpPr/>
            <p:nvPr/>
          </p:nvSpPr>
          <p:spPr>
            <a:xfrm>
              <a:off x="0" y="0"/>
              <a:ext cx="1329580" cy="1291951"/>
            </a:xfrm>
            <a:custGeom>
              <a:avLst/>
              <a:gdLst/>
              <a:ahLst/>
              <a:cxnLst/>
              <a:rect l="l" t="t" r="r" b="b"/>
              <a:pathLst>
                <a:path w="1329580" h="1291951">
                  <a:moveTo>
                    <a:pt x="76679" y="0"/>
                  </a:moveTo>
                  <a:lnTo>
                    <a:pt x="1252901" y="0"/>
                  </a:lnTo>
                  <a:cubicBezTo>
                    <a:pt x="1295250" y="0"/>
                    <a:pt x="1329580" y="34330"/>
                    <a:pt x="1329580" y="76679"/>
                  </a:cubicBezTo>
                  <a:lnTo>
                    <a:pt x="1329580" y="1215271"/>
                  </a:lnTo>
                  <a:cubicBezTo>
                    <a:pt x="1329580" y="1257620"/>
                    <a:pt x="1295250" y="1291951"/>
                    <a:pt x="1252901" y="1291951"/>
                  </a:cubicBezTo>
                  <a:lnTo>
                    <a:pt x="76679" y="1291951"/>
                  </a:lnTo>
                  <a:cubicBezTo>
                    <a:pt x="34330" y="1291951"/>
                    <a:pt x="0" y="1257620"/>
                    <a:pt x="0" y="1215271"/>
                  </a:cubicBezTo>
                  <a:lnTo>
                    <a:pt x="0" y="76679"/>
                  </a:lnTo>
                  <a:cubicBezTo>
                    <a:pt x="0" y="34330"/>
                    <a:pt x="34330" y="0"/>
                    <a:pt x="76679" y="0"/>
                  </a:cubicBezTo>
                  <a:close/>
                </a:path>
              </a:pathLst>
            </a:custGeom>
            <a:solidFill>
              <a:srgbClr val="FFFFFF"/>
            </a:solidFill>
            <a:ln w="28575" cap="rnd">
              <a:solidFill>
                <a:srgbClr val="202124"/>
              </a:solidFill>
              <a:prstDash val="solid"/>
              <a:round/>
            </a:ln>
          </p:spPr>
          <p:txBody>
            <a:bodyPr/>
            <a:lstStyle/>
            <a:p>
              <a:endParaRPr lang="en-IN"/>
            </a:p>
          </p:txBody>
        </p:sp>
        <p:sp>
          <p:nvSpPr>
            <p:cNvPr id="10" name="TextBox 10"/>
            <p:cNvSpPr txBox="1"/>
            <p:nvPr/>
          </p:nvSpPr>
          <p:spPr>
            <a:xfrm>
              <a:off x="0" y="-28575"/>
              <a:ext cx="1329580" cy="1320526"/>
            </a:xfrm>
            <a:prstGeom prst="rect">
              <a:avLst/>
            </a:prstGeom>
          </p:spPr>
          <p:txBody>
            <a:bodyPr lIns="50800" tIns="50800" rIns="50800" bIns="50800" rtlCol="0" anchor="ctr"/>
            <a:lstStyle/>
            <a:p>
              <a:pPr algn="ctr">
                <a:lnSpc>
                  <a:spcPts val="3380"/>
                </a:lnSpc>
              </a:pPr>
              <a:endParaRPr/>
            </a:p>
          </p:txBody>
        </p:sp>
      </p:grpSp>
      <p:sp>
        <p:nvSpPr>
          <p:cNvPr id="11" name="TextBox 11"/>
          <p:cNvSpPr txBox="1"/>
          <p:nvPr/>
        </p:nvSpPr>
        <p:spPr>
          <a:xfrm>
            <a:off x="1028700" y="1002894"/>
            <a:ext cx="15649452" cy="3077766"/>
          </a:xfrm>
          <a:prstGeom prst="rect">
            <a:avLst/>
          </a:prstGeom>
        </p:spPr>
        <p:txBody>
          <a:bodyPr lIns="0" tIns="0" rIns="0" bIns="0" rtlCol="0" anchor="t">
            <a:spAutoFit/>
          </a:bodyPr>
          <a:lstStyle/>
          <a:p>
            <a:pPr>
              <a:lnSpc>
                <a:spcPts val="11999"/>
              </a:lnSpc>
            </a:pPr>
            <a:r>
              <a:rPr lang="en-US" sz="9999" dirty="0">
                <a:solidFill>
                  <a:srgbClr val="000000"/>
                </a:solidFill>
                <a:latin typeface="Garet Bold"/>
              </a:rPr>
              <a:t>NEXT STEPS</a:t>
            </a:r>
          </a:p>
          <a:p>
            <a:pPr>
              <a:lnSpc>
                <a:spcPts val="11999"/>
              </a:lnSpc>
            </a:pPr>
            <a:endParaRPr lang="en-US" sz="9999" dirty="0">
              <a:solidFill>
                <a:srgbClr val="000000"/>
              </a:solidFill>
              <a:latin typeface="Garet Bold"/>
            </a:endParaRPr>
          </a:p>
        </p:txBody>
      </p:sp>
      <p:grpSp>
        <p:nvGrpSpPr>
          <p:cNvPr id="12" name="Group 12"/>
          <p:cNvGrpSpPr/>
          <p:nvPr/>
        </p:nvGrpSpPr>
        <p:grpSpPr>
          <a:xfrm>
            <a:off x="773401" y="924028"/>
            <a:ext cx="8370599" cy="1593341"/>
            <a:chOff x="-5747" y="-28575"/>
            <a:chExt cx="1938554" cy="434975"/>
          </a:xfrm>
        </p:grpSpPr>
        <p:sp>
          <p:nvSpPr>
            <p:cNvPr id="13" name="Freeform 13"/>
            <p:cNvSpPr/>
            <p:nvPr/>
          </p:nvSpPr>
          <p:spPr>
            <a:xfrm>
              <a:off x="-5747" y="-16987"/>
              <a:ext cx="1938554" cy="406400"/>
            </a:xfrm>
            <a:custGeom>
              <a:avLst/>
              <a:gdLst/>
              <a:ahLst/>
              <a:cxnLst/>
              <a:rect l="l" t="t" r="r" b="b"/>
              <a:pathLst>
                <a:path w="1844571" h="406400">
                  <a:moveTo>
                    <a:pt x="1641371" y="0"/>
                  </a:moveTo>
                  <a:cubicBezTo>
                    <a:pt x="1753595" y="0"/>
                    <a:pt x="1844571" y="90976"/>
                    <a:pt x="1844571" y="203200"/>
                  </a:cubicBezTo>
                  <a:cubicBezTo>
                    <a:pt x="1844571" y="315424"/>
                    <a:pt x="1753595" y="406400"/>
                    <a:pt x="164137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28575" cap="sq">
              <a:solidFill>
                <a:srgbClr val="202124"/>
              </a:solidFill>
              <a:prstDash val="solid"/>
              <a:miter/>
            </a:ln>
          </p:spPr>
          <p:txBody>
            <a:bodyPr/>
            <a:lstStyle/>
            <a:p>
              <a:endParaRPr lang="en-IN" dirty="0"/>
            </a:p>
          </p:txBody>
        </p:sp>
        <p:sp>
          <p:nvSpPr>
            <p:cNvPr id="14" name="TextBox 14"/>
            <p:cNvSpPr txBox="1"/>
            <p:nvPr/>
          </p:nvSpPr>
          <p:spPr>
            <a:xfrm>
              <a:off x="0" y="-28575"/>
              <a:ext cx="1844571" cy="434975"/>
            </a:xfrm>
            <a:prstGeom prst="rect">
              <a:avLst/>
            </a:prstGeom>
          </p:spPr>
          <p:txBody>
            <a:bodyPr lIns="50800" tIns="50800" rIns="50800" bIns="50800" rtlCol="0" anchor="ctr"/>
            <a:lstStyle/>
            <a:p>
              <a:pPr algn="ctr">
                <a:lnSpc>
                  <a:spcPts val="3380"/>
                </a:lnSpc>
              </a:pPr>
              <a:endParaRPr/>
            </a:p>
          </p:txBody>
        </p:sp>
      </p:grpSp>
      <p:grpSp>
        <p:nvGrpSpPr>
          <p:cNvPr id="15" name="Group 15"/>
          <p:cNvGrpSpPr/>
          <p:nvPr/>
        </p:nvGrpSpPr>
        <p:grpSpPr>
          <a:xfrm>
            <a:off x="5315889" y="4086225"/>
            <a:ext cx="923377" cy="923377"/>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84869"/>
            </a:solidFill>
          </p:spPr>
          <p:txBody>
            <a:bodyPr/>
            <a:lstStyle/>
            <a:p>
              <a:endParaRPr lang="en-IN"/>
            </a:p>
          </p:txBody>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3900"/>
                </a:lnSpc>
              </a:pPr>
              <a:r>
                <a:rPr lang="en-US" sz="3000">
                  <a:solidFill>
                    <a:srgbClr val="FFFFFF"/>
                  </a:solidFill>
                  <a:latin typeface="Garet Bold"/>
                </a:rPr>
                <a:t>1</a:t>
              </a:r>
            </a:p>
          </p:txBody>
        </p:sp>
      </p:grpSp>
      <p:grpSp>
        <p:nvGrpSpPr>
          <p:cNvPr id="18" name="Group 18"/>
          <p:cNvGrpSpPr/>
          <p:nvPr/>
        </p:nvGrpSpPr>
        <p:grpSpPr>
          <a:xfrm>
            <a:off x="10940158" y="4086225"/>
            <a:ext cx="923377" cy="92337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84869"/>
            </a:solidFill>
          </p:spPr>
          <p:txBody>
            <a:bodyPr/>
            <a:lstStyle/>
            <a:p>
              <a:endParaRPr lang="en-IN"/>
            </a:p>
          </p:txBody>
        </p:sp>
        <p:sp>
          <p:nvSpPr>
            <p:cNvPr id="20" name="TextBox 20"/>
            <p:cNvSpPr txBox="1"/>
            <p:nvPr/>
          </p:nvSpPr>
          <p:spPr>
            <a:xfrm>
              <a:off x="76200" y="47625"/>
              <a:ext cx="660400" cy="688975"/>
            </a:xfrm>
            <a:prstGeom prst="rect">
              <a:avLst/>
            </a:prstGeom>
          </p:spPr>
          <p:txBody>
            <a:bodyPr lIns="50800" tIns="50800" rIns="50800" bIns="50800" rtlCol="0" anchor="ctr"/>
            <a:lstStyle/>
            <a:p>
              <a:pPr algn="ctr">
                <a:lnSpc>
                  <a:spcPts val="3900"/>
                </a:lnSpc>
              </a:pPr>
              <a:r>
                <a:rPr lang="en-US" sz="3000">
                  <a:solidFill>
                    <a:srgbClr val="FFFFFF"/>
                  </a:solidFill>
                  <a:latin typeface="Garet Bold"/>
                </a:rPr>
                <a:t>2</a:t>
              </a:r>
            </a:p>
          </p:txBody>
        </p:sp>
      </p:grpSp>
      <p:grpSp>
        <p:nvGrpSpPr>
          <p:cNvPr id="21" name="Group 21"/>
          <p:cNvGrpSpPr/>
          <p:nvPr/>
        </p:nvGrpSpPr>
        <p:grpSpPr>
          <a:xfrm>
            <a:off x="16568886" y="4059035"/>
            <a:ext cx="923377" cy="923377"/>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84869"/>
            </a:solidFill>
          </p:spPr>
          <p:txBody>
            <a:bodyPr/>
            <a:lstStyle/>
            <a:p>
              <a:endParaRPr lang="en-IN"/>
            </a:p>
          </p:txBody>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3900"/>
                </a:lnSpc>
              </a:pPr>
              <a:r>
                <a:rPr lang="en-US" sz="3000">
                  <a:solidFill>
                    <a:srgbClr val="FFFFFF"/>
                  </a:solidFill>
                  <a:latin typeface="Garet Bold"/>
                </a:rPr>
                <a:t>3</a:t>
              </a:r>
            </a:p>
          </p:txBody>
        </p:sp>
      </p:grpSp>
      <p:grpSp>
        <p:nvGrpSpPr>
          <p:cNvPr id="24" name="Group 24"/>
          <p:cNvGrpSpPr/>
          <p:nvPr/>
        </p:nvGrpSpPr>
        <p:grpSpPr>
          <a:xfrm>
            <a:off x="1284009" y="4947287"/>
            <a:ext cx="4031880" cy="3689171"/>
            <a:chOff x="0" y="0"/>
            <a:chExt cx="5375840" cy="4918895"/>
          </a:xfrm>
        </p:grpSpPr>
        <p:sp>
          <p:nvSpPr>
            <p:cNvPr id="25" name="TextBox 25"/>
            <p:cNvSpPr txBox="1"/>
            <p:nvPr/>
          </p:nvSpPr>
          <p:spPr>
            <a:xfrm>
              <a:off x="0" y="2076847"/>
              <a:ext cx="5375840" cy="2842048"/>
            </a:xfrm>
            <a:prstGeom prst="rect">
              <a:avLst/>
            </a:prstGeom>
          </p:spPr>
          <p:txBody>
            <a:bodyPr lIns="0" tIns="0" rIns="0" bIns="0" rtlCol="0" anchor="t">
              <a:spAutoFit/>
            </a:bodyPr>
            <a:lstStyle/>
            <a:p>
              <a:pPr>
                <a:lnSpc>
                  <a:spcPts val="3380"/>
                </a:lnSpc>
              </a:pPr>
              <a:r>
                <a:rPr lang="en-US" sz="2600">
                  <a:solidFill>
                    <a:srgbClr val="202124"/>
                  </a:solidFill>
                  <a:latin typeface="Garet"/>
                </a:rPr>
                <a:t>We want to integrate a personalized feed of events for users based on their interests on the homepage.</a:t>
              </a:r>
            </a:p>
          </p:txBody>
        </p:sp>
        <p:sp>
          <p:nvSpPr>
            <p:cNvPr id="26" name="TextBox 26"/>
            <p:cNvSpPr txBox="1"/>
            <p:nvPr/>
          </p:nvSpPr>
          <p:spPr>
            <a:xfrm>
              <a:off x="0" y="-28575"/>
              <a:ext cx="5375840" cy="1420495"/>
            </a:xfrm>
            <a:prstGeom prst="rect">
              <a:avLst/>
            </a:prstGeom>
          </p:spPr>
          <p:txBody>
            <a:bodyPr lIns="0" tIns="0" rIns="0" bIns="0" rtlCol="0" anchor="t">
              <a:spAutoFit/>
            </a:bodyPr>
            <a:lstStyle/>
            <a:p>
              <a:pPr>
                <a:lnSpc>
                  <a:spcPts val="4290"/>
                </a:lnSpc>
              </a:pPr>
              <a:r>
                <a:rPr lang="en-US" sz="3300">
                  <a:solidFill>
                    <a:srgbClr val="213E8C"/>
                  </a:solidFill>
                  <a:latin typeface="Garet Bold"/>
                </a:rPr>
                <a:t>Recommendation Engine</a:t>
              </a:r>
            </a:p>
          </p:txBody>
        </p:sp>
      </p:grpSp>
      <p:grpSp>
        <p:nvGrpSpPr>
          <p:cNvPr id="27" name="Group 27"/>
          <p:cNvGrpSpPr/>
          <p:nvPr/>
        </p:nvGrpSpPr>
        <p:grpSpPr>
          <a:xfrm>
            <a:off x="6685281" y="5009602"/>
            <a:ext cx="4031880" cy="3260546"/>
            <a:chOff x="0" y="0"/>
            <a:chExt cx="5375840" cy="4347395"/>
          </a:xfrm>
        </p:grpSpPr>
        <p:sp>
          <p:nvSpPr>
            <p:cNvPr id="28" name="TextBox 28"/>
            <p:cNvSpPr txBox="1"/>
            <p:nvPr/>
          </p:nvSpPr>
          <p:spPr>
            <a:xfrm>
              <a:off x="0" y="2076847"/>
              <a:ext cx="5375840" cy="2270548"/>
            </a:xfrm>
            <a:prstGeom prst="rect">
              <a:avLst/>
            </a:prstGeom>
          </p:spPr>
          <p:txBody>
            <a:bodyPr lIns="0" tIns="0" rIns="0" bIns="0" rtlCol="0" anchor="t">
              <a:spAutoFit/>
            </a:bodyPr>
            <a:lstStyle/>
            <a:p>
              <a:pPr>
                <a:lnSpc>
                  <a:spcPts val="3380"/>
                </a:lnSpc>
              </a:pPr>
              <a:r>
                <a:rPr lang="en-US" sz="2600">
                  <a:solidFill>
                    <a:srgbClr val="202124"/>
                  </a:solidFill>
                  <a:latin typeface="Garet"/>
                </a:rPr>
                <a:t>Organizations enrolled on our website should only be allowed to create an event.</a:t>
              </a:r>
            </a:p>
          </p:txBody>
        </p:sp>
        <p:sp>
          <p:nvSpPr>
            <p:cNvPr id="29" name="TextBox 29"/>
            <p:cNvSpPr txBox="1"/>
            <p:nvPr/>
          </p:nvSpPr>
          <p:spPr>
            <a:xfrm>
              <a:off x="0" y="-28575"/>
              <a:ext cx="5375840" cy="1420495"/>
            </a:xfrm>
            <a:prstGeom prst="rect">
              <a:avLst/>
            </a:prstGeom>
          </p:spPr>
          <p:txBody>
            <a:bodyPr lIns="0" tIns="0" rIns="0" bIns="0" rtlCol="0" anchor="t">
              <a:spAutoFit/>
            </a:bodyPr>
            <a:lstStyle/>
            <a:p>
              <a:pPr>
                <a:lnSpc>
                  <a:spcPts val="4290"/>
                </a:lnSpc>
              </a:pPr>
              <a:r>
                <a:rPr lang="en-US" sz="3300">
                  <a:solidFill>
                    <a:srgbClr val="213E8C"/>
                  </a:solidFill>
                  <a:latin typeface="Garet Bold"/>
                </a:rPr>
                <a:t>Role Based Features</a:t>
              </a:r>
            </a:p>
          </p:txBody>
        </p:sp>
      </p:grpSp>
      <p:grpSp>
        <p:nvGrpSpPr>
          <p:cNvPr id="30" name="Group 30"/>
          <p:cNvGrpSpPr/>
          <p:nvPr/>
        </p:nvGrpSpPr>
        <p:grpSpPr>
          <a:xfrm>
            <a:off x="12495870" y="5009602"/>
            <a:ext cx="4405659" cy="3689171"/>
            <a:chOff x="0" y="0"/>
            <a:chExt cx="5874212" cy="4918895"/>
          </a:xfrm>
        </p:grpSpPr>
        <p:sp>
          <p:nvSpPr>
            <p:cNvPr id="31" name="TextBox 31"/>
            <p:cNvSpPr txBox="1"/>
            <p:nvPr/>
          </p:nvSpPr>
          <p:spPr>
            <a:xfrm>
              <a:off x="0" y="2076847"/>
              <a:ext cx="5874212" cy="2842048"/>
            </a:xfrm>
            <a:prstGeom prst="rect">
              <a:avLst/>
            </a:prstGeom>
          </p:spPr>
          <p:txBody>
            <a:bodyPr lIns="0" tIns="0" rIns="0" bIns="0" rtlCol="0" anchor="t">
              <a:spAutoFit/>
            </a:bodyPr>
            <a:lstStyle/>
            <a:p>
              <a:pPr>
                <a:lnSpc>
                  <a:spcPts val="3380"/>
                </a:lnSpc>
              </a:pPr>
              <a:r>
                <a:rPr lang="en-US" sz="2600">
                  <a:solidFill>
                    <a:srgbClr val="202124"/>
                  </a:solidFill>
                  <a:latin typeface="Garet"/>
                </a:rPr>
                <a:t>Based on user feedback, we are working towards making the pages adjust and remain uniform across screen sizes.</a:t>
              </a:r>
            </a:p>
          </p:txBody>
        </p:sp>
        <p:sp>
          <p:nvSpPr>
            <p:cNvPr id="32" name="TextBox 32"/>
            <p:cNvSpPr txBox="1"/>
            <p:nvPr/>
          </p:nvSpPr>
          <p:spPr>
            <a:xfrm>
              <a:off x="0" y="-28575"/>
              <a:ext cx="5874212" cy="1420495"/>
            </a:xfrm>
            <a:prstGeom prst="rect">
              <a:avLst/>
            </a:prstGeom>
          </p:spPr>
          <p:txBody>
            <a:bodyPr lIns="0" tIns="0" rIns="0" bIns="0" rtlCol="0" anchor="t">
              <a:spAutoFit/>
            </a:bodyPr>
            <a:lstStyle/>
            <a:p>
              <a:pPr>
                <a:lnSpc>
                  <a:spcPts val="4290"/>
                </a:lnSpc>
              </a:pPr>
              <a:r>
                <a:rPr lang="en-US" sz="3300">
                  <a:solidFill>
                    <a:srgbClr val="213E8C"/>
                  </a:solidFill>
                  <a:latin typeface="Garet Bold"/>
                </a:rPr>
                <a:t>Responsive </a:t>
              </a:r>
            </a:p>
            <a:p>
              <a:pPr>
                <a:lnSpc>
                  <a:spcPts val="4290"/>
                </a:lnSpc>
              </a:pPr>
              <a:r>
                <a:rPr lang="en-US" sz="3300">
                  <a:solidFill>
                    <a:srgbClr val="213E8C"/>
                  </a:solidFill>
                  <a:latin typeface="Garet Bold"/>
                </a:rPr>
                <a:t>Pages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745</Words>
  <Application>Microsoft Office PowerPoint</Application>
  <PresentationFormat>Custom</PresentationFormat>
  <Paragraphs>81</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Garet</vt:lpstr>
      <vt:lpstr>Garet Bold</vt:lpstr>
      <vt:lpstr>Canva Sans Bold</vt:lpstr>
      <vt:lpstr>Calibri</vt:lpstr>
      <vt:lpstr>Arial</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Helping Hands Scrumdog Millionaires</dc:title>
  <dc:creator>user</dc:creator>
  <cp:lastModifiedBy>Udit Singh</cp:lastModifiedBy>
  <cp:revision>2</cp:revision>
  <dcterms:created xsi:type="dcterms:W3CDTF">2006-08-16T00:00:00Z</dcterms:created>
  <dcterms:modified xsi:type="dcterms:W3CDTF">2024-06-20T22:43:08Z</dcterms:modified>
  <dc:identifier>DAGDMs7fpvI</dc:identifier>
</cp:coreProperties>
</file>

<file path=docProps/thumbnail.jpeg>
</file>